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8" r:id="rId4"/>
    <p:sldId id="269" r:id="rId5"/>
    <p:sldId id="258" r:id="rId6"/>
    <p:sldId id="260" r:id="rId7"/>
    <p:sldId id="265" r:id="rId8"/>
    <p:sldId id="267" r:id="rId9"/>
    <p:sldId id="266" r:id="rId10"/>
    <p:sldId id="261" r:id="rId11"/>
    <p:sldId id="259" r:id="rId12"/>
    <p:sldId id="262" r:id="rId13"/>
    <p:sldId id="263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382" autoAdjust="0"/>
  </p:normalViewPr>
  <p:slideViewPr>
    <p:cSldViewPr snapToGrid="0">
      <p:cViewPr>
        <p:scale>
          <a:sx n="90" d="100"/>
          <a:sy n="90" d="100"/>
        </p:scale>
        <p:origin x="132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BED4B-6744-4703-BE87-24C976A9D6A7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1876E-EE3E-4BB5-9AFA-83AAA2BAD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12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https://minisham.redbrick.dcu.ie/CA/Notes/CA266/16_The_Exponential_Distribution.pdf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876E-EE3E-4BB5-9AFA-83AAA2BAD2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8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61876E-EE3E-4BB5-9AFA-83AAA2BAD2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8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3B2B-B0A7-49CB-B2F6-5DE5ED1CC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E8DCA-4DDE-461D-8076-EFBBC217C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15E33-1EFE-40CD-851C-ECAB3685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6689E-64EB-4636-B36A-4077C6E4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C59B7-80DF-485D-A618-EEB09E41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8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3EB9-B028-4769-B52E-C90454BE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E73BD-13B6-4DF5-9969-27E0EAE8D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77987-CD17-496D-8CC0-FFDEA80F8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59DFA-D929-497F-8CAC-607E9729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00C82-D737-47E1-829E-E32CA509A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99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490843-322A-4A79-8D13-92C15A9B9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3836A-3007-4E59-8ED8-954BD635D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BE270-2813-43C7-BF04-DD771C43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559F9-C38A-472A-BD61-CB87F47D0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7032F-FEC1-4782-8208-1B7FCF4B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1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E463-0946-4750-A416-31D0343E3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560EA-1925-46E4-8701-67DFF5B6F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C0D05-6F25-4C56-BF8B-D6C3A552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B0B69-0260-4E94-B02F-629840D47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D1E8D-7821-4366-B847-AE4D770B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5572-09E6-44DA-B83F-34ECA01E1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24733-2E12-4F17-ABE4-4DBBBF9C7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86524-17F6-48DC-8D4E-5E0FE421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B520F-6617-4469-BF3C-652E3080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F9647-E9D0-418C-819E-0F0FAB38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39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D6B4-DEBD-42D4-9C03-A30DE6DB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D121F-0676-4548-85BD-430C7E9BC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9AAA0-B3AE-4003-AF8B-F8F1F596FE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8095D-EFB2-4E1D-9289-123BB39F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6DC3C-A8A1-48D4-B1E0-0E31D0986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33BAE-0D29-41F4-8CB8-C4B7381A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01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1B3C3-7D45-4DB5-AB11-60D61B32F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14F36-01A6-44D5-8548-2CFEE284E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D5E4F-671B-46A8-B42F-96A34B31A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A8A0FD-0E0C-4CAE-B269-66A912966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489EB-5A38-45CE-B1C8-07257B14F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F30E92-7343-409A-90ED-922AA618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7EBC0B-C455-4D20-98EF-BD4D00CEC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2BE370-7AF8-4487-A157-AE0D907ED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63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6513-9B02-4208-9201-939AB798C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F4FAC-4C5B-4049-A9A2-CC046F3A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ABAFEC-8EA5-46A1-B742-B366C494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8865E-1F03-4DD3-A7D7-3DBF6F89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38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0FA40-ADFC-4DCC-9583-D6F8F726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D7002-0B4D-4C69-8B23-2D26AD185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5C362-5770-4193-8CCB-238C6AB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551F-07A8-4621-B00C-AF719AFA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56DE1-E33C-481F-82AB-A636DC399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9CCFC-F60E-4F3B-BD7F-5DDD80158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DE82DA-D425-4010-936E-55B9AAB21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00F86-5643-46FA-BDEE-2D2AB172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00C26-31EE-4EC7-AA9D-664293DA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0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B978-5FF6-4940-B9B5-56AA44970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816A7-0489-4861-A27F-F47A261FB7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A1063B-A514-4877-A4FF-DCB6ACA1B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4E058-6CAA-49FD-B3FD-8FEB91A51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3FEBB-0BEE-45A5-87F8-1359E009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39CDD-3C56-4424-AED9-247040ED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4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E193B-D18C-4D3B-B4A9-38E02B6CB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AD7A6-6ED3-4C36-9406-E11A9EA87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8B586-4B83-4D0E-9896-CF2419865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122D0-9BB4-4DB6-8665-44A77D5491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2343-ABB9-4827-8273-53D8EBB31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8CBA8-3746-4BA8-BEDD-75AC21A87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E2EC8-4D7D-4E33-A753-210477F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8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26" Type="http://schemas.openxmlformats.org/officeDocument/2006/relationships/image" Target="../media/image155.png"/><Relationship Id="rId3" Type="http://schemas.openxmlformats.org/officeDocument/2006/relationships/image" Target="../media/image132.png"/><Relationship Id="rId21" Type="http://schemas.openxmlformats.org/officeDocument/2006/relationships/image" Target="../media/image150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5" Type="http://schemas.openxmlformats.org/officeDocument/2006/relationships/image" Target="../media/image154.png"/><Relationship Id="rId2" Type="http://schemas.openxmlformats.org/officeDocument/2006/relationships/image" Target="../media/image131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24" Type="http://schemas.openxmlformats.org/officeDocument/2006/relationships/image" Target="../media/image153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10" Type="http://schemas.openxmlformats.org/officeDocument/2006/relationships/image" Target="../media/image139.png"/><Relationship Id="rId19" Type="http://schemas.openxmlformats.org/officeDocument/2006/relationships/image" Target="../media/image148.png"/><Relationship Id="rId31" Type="http://schemas.openxmlformats.org/officeDocument/2006/relationships/image" Target="../media/image160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26" Type="http://schemas.openxmlformats.org/officeDocument/2006/relationships/image" Target="../media/image205.png"/><Relationship Id="rId3" Type="http://schemas.openxmlformats.org/officeDocument/2006/relationships/image" Target="../media/image182.png"/><Relationship Id="rId21" Type="http://schemas.openxmlformats.org/officeDocument/2006/relationships/image" Target="../media/image200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5" Type="http://schemas.openxmlformats.org/officeDocument/2006/relationships/image" Target="../media/image20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24" Type="http://schemas.openxmlformats.org/officeDocument/2006/relationships/image" Target="../media/image203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10" Type="http://schemas.openxmlformats.org/officeDocument/2006/relationships/image" Target="../media/image189.png"/><Relationship Id="rId19" Type="http://schemas.openxmlformats.org/officeDocument/2006/relationships/image" Target="../media/image19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201.png"/><Relationship Id="rId27" Type="http://schemas.openxmlformats.org/officeDocument/2006/relationships/image" Target="../media/image20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26" Type="http://schemas.openxmlformats.org/officeDocument/2006/relationships/image" Target="../media/image231.png"/><Relationship Id="rId3" Type="http://schemas.openxmlformats.org/officeDocument/2006/relationships/image" Target="../media/image208.png"/><Relationship Id="rId21" Type="http://schemas.openxmlformats.org/officeDocument/2006/relationships/image" Target="../media/image226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43" Type="http://schemas.openxmlformats.org/officeDocument/2006/relationships/image" Target="../media/image64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3.png"/><Relationship Id="rId21" Type="http://schemas.openxmlformats.org/officeDocument/2006/relationships/image" Target="../media/image88.png"/><Relationship Id="rId7" Type="http://schemas.openxmlformats.org/officeDocument/2006/relationships/image" Target="../media/image6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image" Target="../media/image72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44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4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hegg.com/homework-help/questions-and-answers/please-answer-three-questions-highlighted-yellow-show-detailed-steps-work-want-see-every-c-q83241678?trackid=Yy7cs1ll" TargetMode="External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hegg.com/homework-help/questions-and-answers/6-hines-et-al-4-21--consider-data-hines-et-al-4-1-reproduced--y-x-0-1-2-3-4-0-1-2-3-4-5-11-q83242994" TargetMode="External"/><Relationship Id="rId5" Type="http://schemas.openxmlformats.org/officeDocument/2006/relationships/image" Target="../media/image130.png"/><Relationship Id="rId4" Type="http://schemas.openxmlformats.org/officeDocument/2006/relationships/hyperlink" Target="https://www.chegg.com/homework-help/questions-and-answers/solution-question-skipped-bunch-steps-please-solve-show-detailed-steps-work-want-see-steps-q8324291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7F055-4B18-4EFC-8E46-B95D04EB0F8D}"/>
              </a:ext>
            </a:extLst>
          </p:cNvPr>
          <p:cNvGrpSpPr/>
          <p:nvPr/>
        </p:nvGrpSpPr>
        <p:grpSpPr>
          <a:xfrm>
            <a:off x="59844" y="729039"/>
            <a:ext cx="3674402" cy="878093"/>
            <a:chOff x="127576" y="717549"/>
            <a:chExt cx="4804765" cy="120035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DDDD2A8-8B1C-4864-ACF2-4D5C54C21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576" y="717549"/>
              <a:ext cx="3095625" cy="2952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EDEF02-1CA5-430D-96DD-A3D0F9C4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658" y="1076525"/>
              <a:ext cx="4784683" cy="841375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BD5A0A4-B8D5-4B01-9AC8-0D2A0D9E6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1" y="1884073"/>
            <a:ext cx="2344692" cy="46276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CF470A2-4386-4278-8622-D3E82BCE326F}"/>
              </a:ext>
            </a:extLst>
          </p:cNvPr>
          <p:cNvGrpSpPr/>
          <p:nvPr/>
        </p:nvGrpSpPr>
        <p:grpSpPr>
          <a:xfrm>
            <a:off x="90711" y="2712238"/>
            <a:ext cx="4099455" cy="1433523"/>
            <a:chOff x="90711" y="2797099"/>
            <a:chExt cx="4099455" cy="143352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A2B9E3-D5DE-4376-98E4-345043778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11" y="2797099"/>
              <a:ext cx="4068587" cy="3717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FC91165-7DEC-461A-916B-752A409F7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711" y="3233849"/>
              <a:ext cx="4099455" cy="996773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820B6E0-7D45-4064-87D0-1956AEF01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96" y="4392722"/>
            <a:ext cx="4240516" cy="42390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0D3286-075A-4C7B-A3FD-9C938637788A}"/>
              </a:ext>
            </a:extLst>
          </p:cNvPr>
          <p:cNvCxnSpPr>
            <a:cxnSpLocks/>
          </p:cNvCxnSpPr>
          <p:nvPr/>
        </p:nvCxnSpPr>
        <p:spPr>
          <a:xfrm>
            <a:off x="4436533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E083D8-EB82-4B50-88B2-D3E72B225A53}"/>
              </a:ext>
            </a:extLst>
          </p:cNvPr>
          <p:cNvGrpSpPr/>
          <p:nvPr/>
        </p:nvGrpSpPr>
        <p:grpSpPr>
          <a:xfrm>
            <a:off x="75196" y="5348143"/>
            <a:ext cx="4222351" cy="1382416"/>
            <a:chOff x="75196" y="5243368"/>
            <a:chExt cx="4222351" cy="138241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FFF5F4-CF45-4D8C-8E64-2684A23AE57D}"/>
                </a:ext>
              </a:extLst>
            </p:cNvPr>
            <p:cNvGrpSpPr/>
            <p:nvPr/>
          </p:nvGrpSpPr>
          <p:grpSpPr>
            <a:xfrm>
              <a:off x="75196" y="5698831"/>
              <a:ext cx="4222351" cy="926953"/>
              <a:chOff x="95807" y="5593931"/>
              <a:chExt cx="4222351" cy="92695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62BEE28-F471-48A5-AC05-33520F810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807" y="5593931"/>
                <a:ext cx="4222351" cy="926953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C461AA7-08B3-4F0A-8CE6-BF50F2E4D7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4212" y="5782732"/>
                <a:ext cx="12739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EC9B3AF-EE87-4810-8AD9-2D9088F25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202" y="5243368"/>
              <a:ext cx="4222345" cy="380357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8B56B9F-A390-4C0A-B47B-AC205D638CB7}"/>
              </a:ext>
            </a:extLst>
          </p:cNvPr>
          <p:cNvSpPr txBox="1"/>
          <p:nvPr/>
        </p:nvSpPr>
        <p:spPr>
          <a:xfrm>
            <a:off x="4436301" y="78649"/>
            <a:ext cx="3393016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2. Number of type 1’s chosen has </a:t>
            </a:r>
            <a:r>
              <a:rPr lang="en-US" sz="1100" b="1" dirty="0">
                <a:solidFill>
                  <a:schemeClr val="accent6"/>
                </a:solidFill>
              </a:rPr>
              <a:t>binomial</a:t>
            </a:r>
            <a:r>
              <a:rPr lang="en-US" sz="1100" dirty="0"/>
              <a:t> </a:t>
            </a:r>
            <a:r>
              <a:rPr lang="en-US" sz="1100" b="1" dirty="0">
                <a:solidFill>
                  <a:schemeClr val="accent6"/>
                </a:solidFill>
              </a:rPr>
              <a:t>distribution</a:t>
            </a: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r>
              <a:rPr lang="en-US" sz="1100" b="1" dirty="0">
                <a:solidFill>
                  <a:schemeClr val="accent6"/>
                </a:solidFill>
              </a:rPr>
              <a:t>3. Multinomial Coefficients </a:t>
            </a: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br>
              <a:rPr lang="en-US" sz="1100" b="1" dirty="0"/>
            </a:br>
            <a:r>
              <a:rPr lang="en-US" sz="1100" b="1" dirty="0"/>
              <a:t>f. Permutations (order matters) vs. Combinations </a:t>
            </a:r>
          </a:p>
          <a:p>
            <a:endParaRPr lang="en-US" sz="1100" b="1" dirty="0"/>
          </a:p>
          <a:p>
            <a:r>
              <a:rPr lang="en-US" sz="1100" b="1" dirty="0"/>
              <a:t>g. Conditional Probability – (Bayes)</a:t>
            </a:r>
          </a:p>
          <a:p>
            <a:endParaRPr lang="en-US" sz="1100" b="1" dirty="0"/>
          </a:p>
          <a:p>
            <a:endParaRPr lang="en-US" sz="1100" b="1" dirty="0"/>
          </a:p>
          <a:p>
            <a:r>
              <a:rPr lang="en-US" sz="1100" b="1" dirty="0"/>
              <a:t>h. Independence</a:t>
            </a:r>
          </a:p>
          <a:p>
            <a:endParaRPr lang="en-US" sz="1100" b="1" dirty="0"/>
          </a:p>
          <a:p>
            <a:r>
              <a:rPr lang="en-US" sz="1100" b="1" dirty="0"/>
              <a:t>i. Partitions &amp; Law of Total Probability </a:t>
            </a:r>
          </a:p>
          <a:p>
            <a:pPr marL="285750" indent="-285750">
              <a:buAutoNum type="romanLcPeriod"/>
            </a:pPr>
            <a:r>
              <a:rPr lang="en-US" sz="1100" b="1" dirty="0">
                <a:solidFill>
                  <a:schemeClr val="accent2"/>
                </a:solidFill>
              </a:rPr>
              <a:t>Sample Space Partition</a:t>
            </a:r>
            <a:r>
              <a:rPr lang="en-US" sz="1100" dirty="0"/>
              <a:t>: split space into disjoint, yet all-encompassing subsets</a:t>
            </a:r>
          </a:p>
          <a:p>
            <a:pPr marL="285750" indent="-285750">
              <a:buAutoNum type="romanLcPeriod"/>
            </a:pPr>
            <a:r>
              <a:rPr lang="en-US" sz="1100" dirty="0"/>
              <a:t>i.e. Vowels and consonants form a partition of letters</a:t>
            </a:r>
          </a:p>
          <a:p>
            <a:pPr marL="285750" indent="-285750">
              <a:buAutoNum type="romanLcPeriod"/>
            </a:pPr>
            <a:r>
              <a:rPr lang="en-US" sz="1100" dirty="0"/>
              <a:t>i.e. A and not A form partition </a:t>
            </a:r>
          </a:p>
          <a:p>
            <a:pPr marL="285750" indent="-285750">
              <a:buAutoNum type="romanLcPeriod"/>
            </a:pPr>
            <a:r>
              <a:rPr lang="en-US" sz="1100" b="1" dirty="0">
                <a:solidFill>
                  <a:schemeClr val="accent2"/>
                </a:solidFill>
              </a:rPr>
              <a:t>Law of Total Probability</a:t>
            </a:r>
            <a:r>
              <a:rPr lang="en-US" sz="1100" dirty="0"/>
              <a:t>: </a:t>
            </a:r>
          </a:p>
          <a:p>
            <a:pPr marL="742950" lvl="1" indent="-285750">
              <a:buAutoNum type="romanLcPeriod"/>
            </a:pPr>
            <a:r>
              <a:rPr lang="en-US" sz="1100" dirty="0"/>
              <a:t>i.e. I choose 1 of 3 bags at random and pick marble from chosen bag at random.  What is probability that chosen marble is red? </a:t>
            </a: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r>
              <a:rPr lang="en-US" sz="1100" b="1" dirty="0">
                <a:solidFill>
                  <a:schemeClr val="accent6"/>
                </a:solidFill>
              </a:rPr>
              <a:t>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3BA1B3-8820-44C3-B4D6-CB931A4C5A95}"/>
              </a:ext>
            </a:extLst>
          </p:cNvPr>
          <p:cNvGrpSpPr/>
          <p:nvPr/>
        </p:nvGrpSpPr>
        <p:grpSpPr>
          <a:xfrm>
            <a:off x="4575520" y="367443"/>
            <a:ext cx="3090344" cy="358059"/>
            <a:chOff x="4575520" y="329343"/>
            <a:chExt cx="3090344" cy="35805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643B935-0ECE-463B-B93C-A62DD4CAC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75520" y="400050"/>
              <a:ext cx="1368078" cy="187503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56CACAE-27BD-470E-9F3E-5A292F2EF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43598" y="329343"/>
              <a:ext cx="1722266" cy="358059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1A4E99E8-5FDC-4ACC-B63F-8DFCE92E83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4155" y="796209"/>
            <a:ext cx="3754966" cy="637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95EDC9-340B-4438-ACF6-CEAA03CD14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2901" y="1644265"/>
            <a:ext cx="3303385" cy="705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0AF228-C906-4285-9411-AFC894FE93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4155" y="2487641"/>
            <a:ext cx="3648575" cy="59630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BDCE798-4EDF-403E-8352-0623B5D48F0D}"/>
              </a:ext>
            </a:extLst>
          </p:cNvPr>
          <p:cNvGrpSpPr/>
          <p:nvPr/>
        </p:nvGrpSpPr>
        <p:grpSpPr>
          <a:xfrm>
            <a:off x="6614771" y="3647374"/>
            <a:ext cx="1337729" cy="415853"/>
            <a:chOff x="4487899" y="4203797"/>
            <a:chExt cx="1501209" cy="4572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82A1197-BE1F-4E58-9A72-93BA1492F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87899" y="4324604"/>
              <a:ext cx="710634" cy="21558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D101589-DB81-4B82-90ED-5C65FB9E7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198533" y="4203797"/>
              <a:ext cx="790575" cy="457200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32E4C737-BB01-4850-9458-DBDB01381AB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0830" y="4151566"/>
            <a:ext cx="1659237" cy="20938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7DD0C44-FE6F-44F9-A7E2-5FF7F8FA5E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24155" y="6267082"/>
            <a:ext cx="3592964" cy="41585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EB619-3695-40AB-8E39-D5DCB0BBE757}"/>
              </a:ext>
            </a:extLst>
          </p:cNvPr>
          <p:cNvCxnSpPr>
            <a:cxnSpLocks/>
          </p:cNvCxnSpPr>
          <p:nvPr/>
        </p:nvCxnSpPr>
        <p:spPr>
          <a:xfrm>
            <a:off x="8365066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842E4E3-F275-4959-8C16-A538E91F452B}"/>
              </a:ext>
            </a:extLst>
          </p:cNvPr>
          <p:cNvGrpSpPr/>
          <p:nvPr/>
        </p:nvGrpSpPr>
        <p:grpSpPr>
          <a:xfrm>
            <a:off x="59843" y="145711"/>
            <a:ext cx="3970959" cy="5170646"/>
            <a:chOff x="59843" y="145711"/>
            <a:chExt cx="3970959" cy="51706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33E376-1DCA-408A-AD76-8158BBE8AB19}"/>
                </a:ext>
              </a:extLst>
            </p:cNvPr>
            <p:cNvSpPr txBox="1"/>
            <p:nvPr/>
          </p:nvSpPr>
          <p:spPr>
            <a:xfrm>
              <a:off x="59843" y="145711"/>
              <a:ext cx="3970959" cy="5170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accent1"/>
                  </a:solidFill>
                </a:rPr>
                <a:t>Lecture 1: Probability Introduction</a:t>
              </a:r>
              <a:br>
                <a:rPr lang="en-US" sz="1100" b="1" dirty="0">
                  <a:solidFill>
                    <a:schemeClr val="accent1"/>
                  </a:solidFill>
                </a:rPr>
              </a:br>
              <a:br>
                <a:rPr lang="en-US" sz="1100" b="1" dirty="0">
                  <a:solidFill>
                    <a:schemeClr val="accent1"/>
                  </a:solidFill>
                </a:rPr>
              </a:br>
              <a:r>
                <a:rPr lang="en-US" sz="1100" b="1" dirty="0"/>
                <a:t>a. Basic Probability – A &amp; B independent events</a:t>
              </a:r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r>
                <a:rPr lang="en-US" sz="1100" b="1" dirty="0"/>
                <a:t>b. Finite Sample Spaces </a:t>
              </a:r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br>
                <a:rPr lang="en-US" sz="1100" b="1" dirty="0"/>
              </a:br>
              <a:r>
                <a:rPr lang="en-US" sz="1100" b="1" dirty="0"/>
                <a:t>c. Counting Techniques: Permutations</a:t>
              </a:r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endParaRPr lang="en-US" sz="1100" b="1" dirty="0"/>
            </a:p>
            <a:p>
              <a:r>
                <a:rPr lang="en-US" sz="1100" b="1" dirty="0"/>
                <a:t>d. Counting Techniques: Combinations</a:t>
              </a:r>
            </a:p>
            <a:p>
              <a:endParaRPr lang="en-US" sz="1100" b="1" dirty="0"/>
            </a:p>
            <a:p>
              <a:endParaRPr lang="en-US" sz="1100" b="1" dirty="0"/>
            </a:p>
            <a:p>
              <a:br>
                <a:rPr lang="en-US" sz="1100" b="1" dirty="0"/>
              </a:br>
              <a:r>
                <a:rPr lang="en-US" sz="1100" b="1" dirty="0"/>
                <a:t>e. Hypergeometric, Binomial, and Multinomial Probabilities</a:t>
              </a:r>
            </a:p>
            <a:p>
              <a:r>
                <a:rPr lang="en-US" sz="1100" dirty="0"/>
                <a:t>    1. Number of type 1’s chosen has </a:t>
              </a:r>
              <a:r>
                <a:rPr lang="en-US" sz="1100" b="1" dirty="0">
                  <a:solidFill>
                    <a:schemeClr val="accent6"/>
                  </a:solidFill>
                </a:rPr>
                <a:t>hypergeometric distribution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68C710C-2679-4543-B809-C3567FDFAC0D}"/>
                </a:ext>
              </a:extLst>
            </p:cNvPr>
            <p:cNvSpPr/>
            <p:nvPr/>
          </p:nvSpPr>
          <p:spPr>
            <a:xfrm>
              <a:off x="1691640" y="725502"/>
              <a:ext cx="821501" cy="2343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53E978-66FB-4C73-A081-AC739045BF60}"/>
                </a:ext>
              </a:extLst>
            </p:cNvPr>
            <p:cNvSpPr txBox="1"/>
            <p:nvPr/>
          </p:nvSpPr>
          <p:spPr>
            <a:xfrm>
              <a:off x="2530410" y="623199"/>
              <a:ext cx="1305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00" dirty="0">
                  <a:solidFill>
                    <a:srgbClr val="FF0000"/>
                  </a:solidFill>
                </a:rPr>
                <a:t>Excluded if A &amp; B mutually exclusive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7060143-A7F2-403E-A3AB-B8CEFF0A0AF0}"/>
              </a:ext>
            </a:extLst>
          </p:cNvPr>
          <p:cNvSpPr txBox="1"/>
          <p:nvPr/>
        </p:nvSpPr>
        <p:spPr>
          <a:xfrm>
            <a:off x="8395246" y="2100279"/>
            <a:ext cx="3681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k. </a:t>
            </a:r>
            <a:r>
              <a:rPr lang="en-US" sz="1100" b="1" dirty="0"/>
              <a:t>Disjoint Probability </a:t>
            </a:r>
          </a:p>
          <a:p>
            <a:r>
              <a:rPr lang="en-US" sz="1100" dirty="0"/>
              <a:t>If two events A and B are disjoint, then the probability of either event is the sum of the probabilities of the two events:</a:t>
            </a:r>
            <a:br>
              <a:rPr lang="en-US" sz="1100" dirty="0"/>
            </a:br>
            <a:r>
              <a:rPr lang="en-US" sz="1100" dirty="0"/>
              <a:t>P(A or B) = P(A) + P(B)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20395-F903-4533-9C8E-33A1E29EB51B}"/>
              </a:ext>
            </a:extLst>
          </p:cNvPr>
          <p:cNvGrpSpPr/>
          <p:nvPr/>
        </p:nvGrpSpPr>
        <p:grpSpPr>
          <a:xfrm>
            <a:off x="8365066" y="51685"/>
            <a:ext cx="3773894" cy="1785104"/>
            <a:chOff x="8365066" y="51685"/>
            <a:chExt cx="3773894" cy="17851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0433258-B999-4A7B-B58C-9A0EEE303ABE}"/>
                </a:ext>
              </a:extLst>
            </p:cNvPr>
            <p:cNvGrpSpPr/>
            <p:nvPr/>
          </p:nvGrpSpPr>
          <p:grpSpPr>
            <a:xfrm>
              <a:off x="8365066" y="51685"/>
              <a:ext cx="3773894" cy="1785104"/>
              <a:chOff x="8395246" y="67733"/>
              <a:chExt cx="3773894" cy="178510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8539E1F-5E7A-4641-B14D-D717B2E39FFE}"/>
                  </a:ext>
                </a:extLst>
              </p:cNvPr>
              <p:cNvSpPr txBox="1"/>
              <p:nvPr/>
            </p:nvSpPr>
            <p:spPr>
              <a:xfrm>
                <a:off x="8418107" y="67733"/>
                <a:ext cx="3393016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100" b="1" dirty="0"/>
                  <a:t>j. Bayes Theorem </a:t>
                </a:r>
              </a:p>
              <a:p>
                <a:pPr marL="285750" indent="-285750">
                  <a:buAutoNum type="romanLcPeriod"/>
                </a:pPr>
                <a:r>
                  <a:rPr lang="en-US" sz="1100" dirty="0"/>
                  <a:t>Uses Law of Total Probability</a:t>
                </a:r>
              </a:p>
              <a:p>
                <a:pPr marL="285750" indent="-285750">
                  <a:buAutoNum type="romanLcPeriod"/>
                </a:pPr>
                <a:endParaRPr lang="en-US" sz="1100" b="1" dirty="0">
                  <a:solidFill>
                    <a:schemeClr val="accent6"/>
                  </a:solidFill>
                </a:endParaRPr>
              </a:p>
              <a:p>
                <a:pPr marL="285750" indent="-285750">
                  <a:buAutoNum type="romanLcPeriod"/>
                </a:pPr>
                <a:endParaRPr lang="en-US" sz="1100" b="1" dirty="0">
                  <a:solidFill>
                    <a:schemeClr val="accent6"/>
                  </a:solidFill>
                </a:endParaRPr>
              </a:p>
              <a:p>
                <a:pPr marL="285750" indent="-285750">
                  <a:buAutoNum type="romanLcPeriod"/>
                </a:pPr>
                <a:endParaRPr lang="en-US" sz="1100" b="1" dirty="0">
                  <a:solidFill>
                    <a:schemeClr val="accent6"/>
                  </a:solidFill>
                </a:endParaRPr>
              </a:p>
              <a:p>
                <a:pPr marL="285750" indent="-285750">
                  <a:buAutoNum type="romanLcPeriod"/>
                </a:pPr>
                <a:endParaRPr lang="en-US" sz="1100" b="1" dirty="0">
                  <a:solidFill>
                    <a:schemeClr val="accent6"/>
                  </a:solidFill>
                </a:endParaRPr>
              </a:p>
              <a:p>
                <a:pPr marL="285750" indent="-285750">
                  <a:buAutoNum type="romanLcPeriod"/>
                </a:pPr>
                <a:endParaRPr lang="en-US" sz="1100" b="1" dirty="0">
                  <a:solidFill>
                    <a:schemeClr val="accent6"/>
                  </a:solidFill>
                </a:endParaRPr>
              </a:p>
              <a:p>
                <a:pPr marL="285750" indent="-285750">
                  <a:buAutoNum type="romanLcPeriod"/>
                </a:pPr>
                <a:r>
                  <a:rPr lang="en-US" sz="1100" dirty="0"/>
                  <a:t>Alternative formula  </a:t>
                </a:r>
              </a:p>
              <a:p>
                <a:endParaRPr lang="en-US" sz="1100" b="1" dirty="0">
                  <a:solidFill>
                    <a:schemeClr val="accent6"/>
                  </a:solidFill>
                </a:endParaRPr>
              </a:p>
              <a:p>
                <a:r>
                  <a:rPr lang="en-US" sz="1100" b="1" dirty="0">
                    <a:solidFill>
                      <a:schemeClr val="accent6"/>
                    </a:solidFill>
                  </a:rPr>
                  <a:t> 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0C6A437-4603-4CEC-A608-F5544E52A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95246" y="450669"/>
                <a:ext cx="3773894" cy="79537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ACBB08-B00B-4BAD-A2D4-870C3CE0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451012" y="1511741"/>
              <a:ext cx="2943748" cy="30684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B237C6-98A8-47AD-B459-CAEA900DFD1D}"/>
              </a:ext>
            </a:extLst>
          </p:cNvPr>
          <p:cNvGrpSpPr/>
          <p:nvPr/>
        </p:nvGrpSpPr>
        <p:grpSpPr>
          <a:xfrm>
            <a:off x="8462564" y="3542661"/>
            <a:ext cx="2862543" cy="445620"/>
            <a:chOff x="8532217" y="3542661"/>
            <a:chExt cx="2862543" cy="4456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9AEE7C-4C0B-4355-859E-5730AD0C1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532217" y="3546969"/>
              <a:ext cx="1788076" cy="44131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ABB5E85-24C7-4F03-8F24-F7F3560A7B68}"/>
                </a:ext>
              </a:extLst>
            </p:cNvPr>
            <p:cNvSpPr txBox="1"/>
            <p:nvPr/>
          </p:nvSpPr>
          <p:spPr>
            <a:xfrm>
              <a:off x="10420032" y="3542661"/>
              <a:ext cx="9747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If </a:t>
              </a:r>
              <a:r>
                <a:rPr lang="en-US" sz="1200" b="1" i="1" dirty="0"/>
                <a:t>h</a:t>
              </a:r>
              <a:r>
                <a:rPr lang="en-US" sz="1200" b="1" dirty="0"/>
                <a:t> is small</a:t>
              </a:r>
              <a:endParaRPr lang="en-US" sz="1200" dirty="0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BBAEAFC-094B-4F5B-8422-70067D265782}"/>
              </a:ext>
            </a:extLst>
          </p:cNvPr>
          <p:cNvSpPr txBox="1"/>
          <p:nvPr/>
        </p:nvSpPr>
        <p:spPr>
          <a:xfrm>
            <a:off x="8493667" y="4273216"/>
            <a:ext cx="3345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Monte Carlo integration </a:t>
            </a:r>
            <a:r>
              <a:rPr lang="en-US" sz="1200" b="1" dirty="0">
                <a:sym typeface="Wingdings" panose="05000000000000000000" pitchFamily="2" charset="2"/>
              </a:rPr>
              <a:t> approximate Integral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14D59F-3F89-43CD-8A2B-8DD1D5CBB633}"/>
              </a:ext>
            </a:extLst>
          </p:cNvPr>
          <p:cNvSpPr txBox="1"/>
          <p:nvPr/>
        </p:nvSpPr>
        <p:spPr>
          <a:xfrm>
            <a:off x="8462564" y="3323276"/>
            <a:ext cx="17880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Approximate derivative</a:t>
            </a:r>
            <a:endParaRPr lang="en-US" sz="12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18DECF8-2D5D-4445-82D9-91A4B952D0C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93667" y="4545939"/>
            <a:ext cx="3461715" cy="5838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1CAE60-B325-4DC4-99B8-069E9074C5F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20146" y="6075417"/>
            <a:ext cx="3412992" cy="4195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8C34466C-733F-4952-8EEB-B74880692EF2}"/>
              </a:ext>
            </a:extLst>
          </p:cNvPr>
          <p:cNvSpPr txBox="1"/>
          <p:nvPr/>
        </p:nvSpPr>
        <p:spPr>
          <a:xfrm>
            <a:off x="8421179" y="5732662"/>
            <a:ext cx="3345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Find distribution of U </a:t>
            </a:r>
            <a:r>
              <a:rPr lang="en-US" sz="1200" b="1" dirty="0">
                <a:sym typeface="Wingdings" panose="05000000000000000000" pitchFamily="2" charset="2"/>
              </a:rPr>
              <a:t> 0.5ln(U)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260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3E376-1DCA-408A-AD76-8158BBE8AB19}"/>
              </a:ext>
            </a:extLst>
          </p:cNvPr>
          <p:cNvSpPr txBox="1"/>
          <p:nvPr/>
        </p:nvSpPr>
        <p:spPr>
          <a:xfrm>
            <a:off x="51064" y="39158"/>
            <a:ext cx="4087113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r>
              <a:rPr lang="en-US" sz="1100" b="1" dirty="0"/>
              <a:t>e. Independent Random Variables </a:t>
            </a:r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0D3286-075A-4C7B-A3FD-9C938637788A}"/>
              </a:ext>
            </a:extLst>
          </p:cNvPr>
          <p:cNvCxnSpPr>
            <a:cxnSpLocks/>
          </p:cNvCxnSpPr>
          <p:nvPr/>
        </p:nvCxnSpPr>
        <p:spPr>
          <a:xfrm>
            <a:off x="4223173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8B56B9F-A390-4C0A-B47B-AC205D638CB7}"/>
              </a:ext>
            </a:extLst>
          </p:cNvPr>
          <p:cNvSpPr txBox="1"/>
          <p:nvPr/>
        </p:nvSpPr>
        <p:spPr>
          <a:xfrm>
            <a:off x="4271533" y="67733"/>
            <a:ext cx="3903021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dirty="0"/>
          </a:p>
          <a:p>
            <a:r>
              <a:rPr lang="en-US" sz="1100" b="1" dirty="0"/>
              <a:t>f. Consequences of Independence</a:t>
            </a:r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r>
              <a:rPr lang="en-US" sz="1100" b="1" dirty="0"/>
              <a:t>g. Random Samples</a:t>
            </a:r>
          </a:p>
          <a:p>
            <a:endParaRPr lang="en-US" sz="1100" dirty="0"/>
          </a:p>
          <a:p>
            <a:endParaRPr lang="en-US" sz="11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EB619-3695-40AB-8E39-D5DCB0BBE757}"/>
              </a:ext>
            </a:extLst>
          </p:cNvPr>
          <p:cNvCxnSpPr>
            <a:cxnSpLocks/>
          </p:cNvCxnSpPr>
          <p:nvPr/>
        </p:nvCxnSpPr>
        <p:spPr>
          <a:xfrm>
            <a:off x="8174566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8539E1F-5E7A-4641-B14D-D717B2E39FFE}"/>
              </a:ext>
            </a:extLst>
          </p:cNvPr>
          <p:cNvSpPr txBox="1"/>
          <p:nvPr/>
        </p:nvSpPr>
        <p:spPr>
          <a:xfrm>
            <a:off x="8137781" y="33620"/>
            <a:ext cx="339301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h. Conditional Expectation</a:t>
            </a: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r>
              <a:rPr lang="en-US" sz="1100" b="1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1B367-BA34-4558-A0AE-798497379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2" y="33620"/>
            <a:ext cx="1593972" cy="1809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7B1BEC-B247-4DFF-AA75-05A8FB662CCF}"/>
              </a:ext>
            </a:extLst>
          </p:cNvPr>
          <p:cNvGrpSpPr/>
          <p:nvPr/>
        </p:nvGrpSpPr>
        <p:grpSpPr>
          <a:xfrm>
            <a:off x="51051" y="214595"/>
            <a:ext cx="4083566" cy="1106196"/>
            <a:chOff x="51051" y="214595"/>
            <a:chExt cx="4083566" cy="110619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AE0D27-4044-47BD-AADC-75EF20B9F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1" y="214595"/>
              <a:ext cx="2282573" cy="110619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0BD535-81ED-4AD2-A226-789CF87DF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21045" y="515431"/>
              <a:ext cx="1513572" cy="504524"/>
            </a:xfrm>
            <a:prstGeom prst="rect">
              <a:avLst/>
            </a:prstGeom>
          </p:spPr>
        </p:pic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B4050F0E-4E16-4C88-A39F-3DF1E85AB653}"/>
                </a:ext>
              </a:extLst>
            </p:cNvPr>
            <p:cNvSpPr/>
            <p:nvPr/>
          </p:nvSpPr>
          <p:spPr>
            <a:xfrm rot="5400000">
              <a:off x="2385396" y="693692"/>
              <a:ext cx="175282" cy="14800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4F7A2C7-DD67-44A2-8267-CF20CFCCD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4" y="1496229"/>
            <a:ext cx="4087113" cy="444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5D47BA-37FC-40AE-97A8-0D4154A55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99162"/>
            <a:ext cx="4143497" cy="527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23A1C0-8844-450F-B670-3E6BEB545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6" y="6270827"/>
            <a:ext cx="4130152" cy="40363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318ABED-028A-4CAC-9041-9ADE7CF00F10}"/>
              </a:ext>
            </a:extLst>
          </p:cNvPr>
          <p:cNvGrpSpPr/>
          <p:nvPr/>
        </p:nvGrpSpPr>
        <p:grpSpPr>
          <a:xfrm>
            <a:off x="0" y="2979365"/>
            <a:ext cx="4174811" cy="3079725"/>
            <a:chOff x="0" y="2979365"/>
            <a:chExt cx="4174811" cy="307972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648723B-206D-450B-A468-5B12C0527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43" y="5199650"/>
              <a:ext cx="4097754" cy="85944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6DC74F8-B1D8-4F4E-BAA6-3966DD91B655}"/>
                </a:ext>
              </a:extLst>
            </p:cNvPr>
            <p:cNvGrpSpPr/>
            <p:nvPr/>
          </p:nvGrpSpPr>
          <p:grpSpPr>
            <a:xfrm>
              <a:off x="0" y="2979365"/>
              <a:ext cx="4174811" cy="2211407"/>
              <a:chOff x="0" y="2979365"/>
              <a:chExt cx="4174811" cy="221140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E4CF610-0420-42C7-8C7F-A4C08EEE05D3}"/>
                  </a:ext>
                </a:extLst>
              </p:cNvPr>
              <p:cNvGrpSpPr/>
              <p:nvPr/>
            </p:nvGrpSpPr>
            <p:grpSpPr>
              <a:xfrm>
                <a:off x="0" y="2979365"/>
                <a:ext cx="4174811" cy="2106638"/>
                <a:chOff x="0" y="2979365"/>
                <a:chExt cx="4174811" cy="2106638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ABDE84C4-9343-4905-A7F8-74E07D7C65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0" y="2979365"/>
                  <a:ext cx="4174811" cy="351255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CB2259D9-535A-4E5B-ACE3-6F276A7BCA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744" y="3429000"/>
                  <a:ext cx="3491234" cy="553933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174B3B8-CEC5-4CFC-A518-874648D381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744" y="4019431"/>
                  <a:ext cx="4019209" cy="1066572"/>
                </a:xfrm>
                <a:prstGeom prst="rect">
                  <a:avLst/>
                </a:prstGeom>
              </p:spPr>
            </p:pic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C29BEE1-62B7-4930-AC12-3CC4A168D58B}"/>
                  </a:ext>
                </a:extLst>
              </p:cNvPr>
              <p:cNvGrpSpPr/>
              <p:nvPr/>
            </p:nvGrpSpPr>
            <p:grpSpPr>
              <a:xfrm>
                <a:off x="686086" y="3861786"/>
                <a:ext cx="694612" cy="1328986"/>
                <a:chOff x="686086" y="3861786"/>
                <a:chExt cx="694612" cy="1328986"/>
              </a:xfrm>
            </p:grpSpPr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D5DEE1F6-25C1-4F37-8D68-7E729B6397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6086" y="3861786"/>
                  <a:ext cx="0" cy="1328986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prstDash val="dash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F808CE0-889C-48F0-97ED-6F8CFFB90259}"/>
                    </a:ext>
                  </a:extLst>
                </p:cNvPr>
                <p:cNvCxnSpPr/>
                <p:nvPr/>
              </p:nvCxnSpPr>
              <p:spPr>
                <a:xfrm>
                  <a:off x="688240" y="3870664"/>
                  <a:ext cx="692458" cy="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AA867FA-DD43-4771-8B9B-377FFD264C48}"/>
              </a:ext>
            </a:extLst>
          </p:cNvPr>
          <p:cNvGrpSpPr/>
          <p:nvPr/>
        </p:nvGrpSpPr>
        <p:grpSpPr>
          <a:xfrm>
            <a:off x="4261482" y="124107"/>
            <a:ext cx="3827934" cy="1032571"/>
            <a:chOff x="4261482" y="124107"/>
            <a:chExt cx="3827934" cy="103257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ADB3A0F-E551-4618-8499-CCCBDE9A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61482" y="124107"/>
              <a:ext cx="3791302" cy="34526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1CDD8B0-86F5-4989-9F30-917CAFE40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71521" y="633784"/>
              <a:ext cx="3817895" cy="522894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050CE1-5E3E-4C1B-A098-955A4246EC3C}"/>
              </a:ext>
            </a:extLst>
          </p:cNvPr>
          <p:cNvGrpSpPr/>
          <p:nvPr/>
        </p:nvGrpSpPr>
        <p:grpSpPr>
          <a:xfrm>
            <a:off x="4280197" y="1457972"/>
            <a:ext cx="3800131" cy="3393180"/>
            <a:chOff x="4280197" y="1631666"/>
            <a:chExt cx="3800131" cy="339318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7E36627-35D6-4D1B-9A3B-44CC0BA4F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80197" y="1631666"/>
              <a:ext cx="3800131" cy="99518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CCB91F1-2DB5-4727-9CB4-601CB3844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280197" y="2733784"/>
              <a:ext cx="2662486" cy="50242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284B1E9-C548-4396-B8C8-1F5C9707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280197" y="3372684"/>
              <a:ext cx="3414911" cy="1987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0B23C96-0827-4473-AF51-DE846861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280197" y="3760432"/>
              <a:ext cx="2971999" cy="51547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9E83B31-DA56-49AE-9314-5E0E92C72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80197" y="4372047"/>
              <a:ext cx="2937596" cy="652799"/>
            </a:xfrm>
            <a:prstGeom prst="rect">
              <a:avLst/>
            </a:prstGeom>
          </p:spPr>
        </p:pic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AED3FCCC-9910-4716-B660-9EA0E44631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80197" y="5039345"/>
            <a:ext cx="3496522" cy="103735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FD18A7E2-0765-4C0A-A344-BD530BD6973D}"/>
              </a:ext>
            </a:extLst>
          </p:cNvPr>
          <p:cNvGrpSpPr/>
          <p:nvPr/>
        </p:nvGrpSpPr>
        <p:grpSpPr>
          <a:xfrm>
            <a:off x="4280197" y="6224216"/>
            <a:ext cx="3866260" cy="603594"/>
            <a:chOff x="4280197" y="6224216"/>
            <a:chExt cx="3866260" cy="603594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DAB51EB-D5A8-402F-808B-3A0355826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80197" y="6224216"/>
              <a:ext cx="3866260" cy="163313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053A8D3-F30E-487A-9B55-72E729234C60}"/>
                </a:ext>
              </a:extLst>
            </p:cNvPr>
            <p:cNvGrpSpPr/>
            <p:nvPr/>
          </p:nvGrpSpPr>
          <p:grpSpPr>
            <a:xfrm>
              <a:off x="6229167" y="6402250"/>
              <a:ext cx="1746476" cy="425560"/>
              <a:chOff x="8346757" y="895231"/>
              <a:chExt cx="4689785" cy="1000125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FA04051-30C0-415C-AE30-C93F41BA4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46757" y="1042376"/>
                <a:ext cx="1228725" cy="56197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122F5139-48BC-44C4-A731-4FEB1EB1A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50392" y="895231"/>
                <a:ext cx="3486150" cy="1000125"/>
              </a:xfrm>
              <a:prstGeom prst="rect">
                <a:avLst/>
              </a:prstGeom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050DDA7-96AE-427B-AFE4-D2AB7388B83F}"/>
                </a:ext>
              </a:extLst>
            </p:cNvPr>
            <p:cNvGrpSpPr/>
            <p:nvPr/>
          </p:nvGrpSpPr>
          <p:grpSpPr>
            <a:xfrm>
              <a:off x="4621021" y="6464861"/>
              <a:ext cx="738857" cy="265537"/>
              <a:chOff x="9415335" y="2599583"/>
              <a:chExt cx="1562100" cy="590550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7209192D-B9B9-43CA-B67F-051CE3D702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15335" y="2599583"/>
                <a:ext cx="857250" cy="59055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7BE0CEFF-4294-4F30-891D-098EFFC19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72585" y="2773992"/>
                <a:ext cx="704850" cy="381000"/>
              </a:xfrm>
              <a:prstGeom prst="rect">
                <a:avLst/>
              </a:prstGeom>
            </p:spPr>
          </p:pic>
        </p:grp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008D74B0-FAA1-4811-989E-685BDD7DFCA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51707" y="294477"/>
            <a:ext cx="3883445" cy="72547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D0ACF84-81B8-41D5-98F5-6E4DFB3851B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96063" y="1123018"/>
            <a:ext cx="3939090" cy="92465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240B6435-2B82-4EAF-A53D-5733483A9789}"/>
              </a:ext>
            </a:extLst>
          </p:cNvPr>
          <p:cNvGrpSpPr/>
          <p:nvPr/>
        </p:nvGrpSpPr>
        <p:grpSpPr>
          <a:xfrm>
            <a:off x="8245091" y="3094060"/>
            <a:ext cx="3652022" cy="3728673"/>
            <a:chOff x="8251707" y="2206937"/>
            <a:chExt cx="3652022" cy="372867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328D69A-3012-478D-AEF6-41E97E4B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251707" y="2206937"/>
              <a:ext cx="2698148" cy="1123684"/>
            </a:xfrm>
            <a:prstGeom prst="rect">
              <a:avLst/>
            </a:prstGeom>
          </p:spPr>
        </p:pic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8AC2C9A-71EA-44B6-B7F8-0AE49605D66A}"/>
                </a:ext>
              </a:extLst>
            </p:cNvPr>
            <p:cNvGrpSpPr/>
            <p:nvPr/>
          </p:nvGrpSpPr>
          <p:grpSpPr>
            <a:xfrm>
              <a:off x="8251707" y="3389166"/>
              <a:ext cx="3652022" cy="2546444"/>
              <a:chOff x="8251707" y="3389166"/>
              <a:chExt cx="3652022" cy="2546444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1E03D567-431A-43CA-BB7B-20C1A3AFA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51707" y="3389166"/>
                <a:ext cx="3652022" cy="593767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76E380D-2AD8-407E-86E2-3E0B8DFB1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38989" y="4019431"/>
                <a:ext cx="3364740" cy="1916179"/>
              </a:xfrm>
              <a:prstGeom prst="rect">
                <a:avLst/>
              </a:prstGeom>
            </p:spPr>
          </p:pic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FF81707-98EE-4CF1-9817-87CA571F4A6F}"/>
              </a:ext>
            </a:extLst>
          </p:cNvPr>
          <p:cNvGrpSpPr/>
          <p:nvPr/>
        </p:nvGrpSpPr>
        <p:grpSpPr>
          <a:xfrm>
            <a:off x="8279251" y="2113979"/>
            <a:ext cx="3846694" cy="913875"/>
            <a:chOff x="8279251" y="2113979"/>
            <a:chExt cx="3846694" cy="913875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93A50F2-1E5C-4795-9634-B28A274E772E}"/>
                </a:ext>
              </a:extLst>
            </p:cNvPr>
            <p:cNvGrpSpPr/>
            <p:nvPr/>
          </p:nvGrpSpPr>
          <p:grpSpPr>
            <a:xfrm>
              <a:off x="8279251" y="2113979"/>
              <a:ext cx="2810114" cy="913875"/>
              <a:chOff x="8279251" y="2113979"/>
              <a:chExt cx="2810114" cy="913875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1EA87E5A-2EB5-4761-9AB5-D8BB18465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931344" y="2341755"/>
                <a:ext cx="2158021" cy="686099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80AA50FE-74E4-4879-9044-5A6601FBD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79251" y="2113979"/>
                <a:ext cx="1107360" cy="179287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C919B60-DAEB-4B79-BB06-40328232E1BD}"/>
                </a:ext>
              </a:extLst>
            </p:cNvPr>
            <p:cNvSpPr txBox="1"/>
            <p:nvPr/>
          </p:nvSpPr>
          <p:spPr>
            <a:xfrm>
              <a:off x="11121377" y="2386198"/>
              <a:ext cx="100456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Both RV X &amp; Y are changing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30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0D3286-075A-4C7B-A3FD-9C938637788A}"/>
              </a:ext>
            </a:extLst>
          </p:cNvPr>
          <p:cNvCxnSpPr>
            <a:cxnSpLocks/>
          </p:cNvCxnSpPr>
          <p:nvPr/>
        </p:nvCxnSpPr>
        <p:spPr>
          <a:xfrm>
            <a:off x="3273939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70E6D8-C9CB-492A-B798-FD2570A1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6" y="67733"/>
            <a:ext cx="3147359" cy="18002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2A300B9-2E3E-4398-AE96-390D518B7E46}"/>
              </a:ext>
            </a:extLst>
          </p:cNvPr>
          <p:cNvSpPr txBox="1"/>
          <p:nvPr/>
        </p:nvSpPr>
        <p:spPr>
          <a:xfrm>
            <a:off x="-63409" y="1948870"/>
            <a:ext cx="4236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i. Double Expectation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9F8193-8A89-4D8A-A102-CF4E02CA9EB2}"/>
              </a:ext>
            </a:extLst>
          </p:cNvPr>
          <p:cNvGrpSpPr/>
          <p:nvPr/>
        </p:nvGrpSpPr>
        <p:grpSpPr>
          <a:xfrm>
            <a:off x="131986" y="2234393"/>
            <a:ext cx="2822976" cy="4496766"/>
            <a:chOff x="131986" y="2234393"/>
            <a:chExt cx="2822976" cy="44967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BB6C864-16AB-425E-9C1B-5A6F3D7B8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986" y="2234393"/>
              <a:ext cx="2450874" cy="50579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63F144-F5D7-4FCC-87DB-65A969145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986" y="2957996"/>
              <a:ext cx="2822976" cy="180025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910C085-1304-4A57-A712-64FD194E1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986" y="4851196"/>
              <a:ext cx="2822976" cy="1879963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D1EA031-B6FF-4A32-B305-4E95CA8885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674" y="247650"/>
            <a:ext cx="4048125" cy="552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E846A3-A6D0-493B-9741-41B79388D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863" y="1190874"/>
            <a:ext cx="2093391" cy="97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5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C2E8AB4-9C1B-451F-AD78-04F6A1698397}"/>
              </a:ext>
            </a:extLst>
          </p:cNvPr>
          <p:cNvGrpSpPr/>
          <p:nvPr/>
        </p:nvGrpSpPr>
        <p:grpSpPr>
          <a:xfrm>
            <a:off x="83190" y="805648"/>
            <a:ext cx="5008927" cy="4852418"/>
            <a:chOff x="762699" y="1543880"/>
            <a:chExt cx="5008927" cy="48524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02513E-556A-4EE7-9237-EBFDCDF5F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277305"/>
              <a:ext cx="4933426" cy="21039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62F96C-3C8A-46D6-986D-52D14FE37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543880"/>
              <a:ext cx="4810125" cy="733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357D37C-BA27-4645-8F52-7BA807C2E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699" y="5009304"/>
              <a:ext cx="5008927" cy="1386994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E0B5FE9-A6C1-42AD-B4DC-48E13EBD4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057" y="219293"/>
            <a:ext cx="5057132" cy="14965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72E0A4-5745-4C03-9A4B-702E8D16B4EF}"/>
              </a:ext>
            </a:extLst>
          </p:cNvPr>
          <p:cNvSpPr txBox="1"/>
          <p:nvPr/>
        </p:nvSpPr>
        <p:spPr>
          <a:xfrm>
            <a:off x="141913" y="14261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HW1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744458-65DC-4168-8FA0-8F4577CC3015}"/>
              </a:ext>
            </a:extLst>
          </p:cNvPr>
          <p:cNvGrpSpPr/>
          <p:nvPr/>
        </p:nvGrpSpPr>
        <p:grpSpPr>
          <a:xfrm>
            <a:off x="5347630" y="1839159"/>
            <a:ext cx="6761180" cy="4090287"/>
            <a:chOff x="5272129" y="1839159"/>
            <a:chExt cx="6761180" cy="409028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1C8ACD3-0211-4AEF-80DB-CE1557D89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2130" y="1839159"/>
              <a:ext cx="3185725" cy="143519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C26F51-18B0-416D-A4B2-2050EB17D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2130" y="3446854"/>
              <a:ext cx="3185725" cy="137828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68C2AE7-4AFC-402C-97E0-87CDDC007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72129" y="5142146"/>
              <a:ext cx="3185725" cy="7873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5150DE7-BF2A-45C3-94B0-9E0C8C54A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33623" y="1857144"/>
              <a:ext cx="3185725" cy="75080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11CE2E-E866-4C75-803B-E7F2D390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53897" y="2839264"/>
              <a:ext cx="3279412" cy="68365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590F4F7-1D5F-4165-8596-7ECD6A1E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53897" y="3737812"/>
              <a:ext cx="2910296" cy="1797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9534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E72E0A4-5745-4C03-9A4B-702E8D16B4EF}"/>
              </a:ext>
            </a:extLst>
          </p:cNvPr>
          <p:cNvSpPr txBox="1"/>
          <p:nvPr/>
        </p:nvSpPr>
        <p:spPr>
          <a:xfrm>
            <a:off x="141913" y="14261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HW2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80718F-F4B4-4EC8-9E67-9C4623A61F2D}"/>
              </a:ext>
            </a:extLst>
          </p:cNvPr>
          <p:cNvGrpSpPr/>
          <p:nvPr/>
        </p:nvGrpSpPr>
        <p:grpSpPr>
          <a:xfrm>
            <a:off x="217414" y="789264"/>
            <a:ext cx="5008927" cy="3539454"/>
            <a:chOff x="217414" y="789264"/>
            <a:chExt cx="5008927" cy="35394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75ABAB-87A9-44EF-94EC-67F6C822F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414" y="789264"/>
              <a:ext cx="5008927" cy="149939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A874912-F27E-405C-AB2C-38F134614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616" y="2420355"/>
              <a:ext cx="4702538" cy="190836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A473D42-CA03-4372-9B68-AFF827D841C2}"/>
              </a:ext>
            </a:extLst>
          </p:cNvPr>
          <p:cNvGrpSpPr/>
          <p:nvPr/>
        </p:nvGrpSpPr>
        <p:grpSpPr>
          <a:xfrm>
            <a:off x="5929967" y="789264"/>
            <a:ext cx="5470671" cy="3184460"/>
            <a:chOff x="5929967" y="789264"/>
            <a:chExt cx="5470671" cy="31844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39ECDE-62E9-49BC-8F48-E84ED54B5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9967" y="789264"/>
              <a:ext cx="5470671" cy="22145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C73E45-09FC-4D8F-87DE-96FC5E908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0735" y="3374536"/>
              <a:ext cx="1712226" cy="3178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BB2F1C-0F82-45EC-9690-4370134EA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9100" y="3734680"/>
              <a:ext cx="3978755" cy="239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852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0D3286-075A-4C7B-A3FD-9C938637788A}"/>
              </a:ext>
            </a:extLst>
          </p:cNvPr>
          <p:cNvCxnSpPr>
            <a:cxnSpLocks/>
          </p:cNvCxnSpPr>
          <p:nvPr/>
        </p:nvCxnSpPr>
        <p:spPr>
          <a:xfrm>
            <a:off x="4223173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EB619-3695-40AB-8E39-D5DCB0BBE757}"/>
              </a:ext>
            </a:extLst>
          </p:cNvPr>
          <p:cNvCxnSpPr>
            <a:cxnSpLocks/>
          </p:cNvCxnSpPr>
          <p:nvPr/>
        </p:nvCxnSpPr>
        <p:spPr>
          <a:xfrm>
            <a:off x="8174566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2F054F2-0A21-43EE-8986-184DF2A5E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4" y="538250"/>
            <a:ext cx="3885090" cy="97792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6411B54-4213-4543-82B4-67BB5A0C5AFA}"/>
              </a:ext>
            </a:extLst>
          </p:cNvPr>
          <p:cNvSpPr txBox="1"/>
          <p:nvPr/>
        </p:nvSpPr>
        <p:spPr>
          <a:xfrm>
            <a:off x="0" y="130490"/>
            <a:ext cx="35754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Lecture 4: Central Limit Theorem </a:t>
            </a:r>
            <a:endParaRPr lang="en-US" sz="12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BE5233-76C1-426F-B470-7614D3031A51}"/>
              </a:ext>
            </a:extLst>
          </p:cNvPr>
          <p:cNvGrpSpPr/>
          <p:nvPr/>
        </p:nvGrpSpPr>
        <p:grpSpPr>
          <a:xfrm>
            <a:off x="43027" y="1618396"/>
            <a:ext cx="4125113" cy="1887708"/>
            <a:chOff x="43027" y="1618396"/>
            <a:chExt cx="4125113" cy="18877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233FED-5F55-45AE-BC96-A0CEBBB08AB9}"/>
                </a:ext>
              </a:extLst>
            </p:cNvPr>
            <p:cNvGrpSpPr/>
            <p:nvPr/>
          </p:nvGrpSpPr>
          <p:grpSpPr>
            <a:xfrm>
              <a:off x="43027" y="1618396"/>
              <a:ext cx="2744316" cy="627520"/>
              <a:chOff x="43027" y="1618396"/>
              <a:chExt cx="2744316" cy="62752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5441FD-B07D-4707-AD9C-5D9BAD323954}"/>
                  </a:ext>
                </a:extLst>
              </p:cNvPr>
              <p:cNvSpPr txBox="1"/>
              <p:nvPr/>
            </p:nvSpPr>
            <p:spPr>
              <a:xfrm>
                <a:off x="43027" y="1618396"/>
                <a:ext cx="143661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Binomial Distribution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0167EF6-E31F-4B2A-89D0-ECF090F237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84" y="1982227"/>
                <a:ext cx="964410" cy="17504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85B9E5D-A44A-49EC-8FEC-5D1DDC901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715" y="1893583"/>
                <a:ext cx="1487628" cy="352333"/>
              </a:xfrm>
              <a:prstGeom prst="rect">
                <a:avLst/>
              </a:prstGeom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34DAE1F-22F3-4048-B2EB-ECF9D4191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984" y="2348137"/>
              <a:ext cx="4067156" cy="68983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5393959-75B3-44B9-9283-1A8FD6D02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7318" y="3059924"/>
              <a:ext cx="3387940" cy="446180"/>
            </a:xfrm>
            <a:prstGeom prst="rect">
              <a:avLst/>
            </a:prstGeom>
          </p:spPr>
        </p:pic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35BEB4B8-E1F2-4B43-92B2-2B0F26A299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05" y="3610715"/>
            <a:ext cx="3687815" cy="136372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BCDD797-14F4-4B86-AE75-D18DA6B31D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82" y="5111105"/>
            <a:ext cx="3687814" cy="167830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AEAEB4B-7A41-4E25-85E3-AF065F729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2438" y="3181257"/>
            <a:ext cx="2838728" cy="225234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55BED1A8-CD03-4B68-B089-837275F2EBDF}"/>
              </a:ext>
            </a:extLst>
          </p:cNvPr>
          <p:cNvGrpSpPr/>
          <p:nvPr/>
        </p:nvGrpSpPr>
        <p:grpSpPr>
          <a:xfrm>
            <a:off x="4293394" y="67733"/>
            <a:ext cx="3769913" cy="2345437"/>
            <a:chOff x="4293394" y="67733"/>
            <a:chExt cx="3769913" cy="234543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55D9F63-9ABF-4CB6-875F-5BF57CD0F7C4}"/>
                </a:ext>
              </a:extLst>
            </p:cNvPr>
            <p:cNvGrpSpPr/>
            <p:nvPr/>
          </p:nvGrpSpPr>
          <p:grpSpPr>
            <a:xfrm>
              <a:off x="4293394" y="67733"/>
              <a:ext cx="3769913" cy="2067804"/>
              <a:chOff x="4293394" y="67733"/>
              <a:chExt cx="3769913" cy="206780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D97CC1E-493E-4ECD-A02F-441C3F0815C7}"/>
                  </a:ext>
                </a:extLst>
              </p:cNvPr>
              <p:cNvGrpSpPr/>
              <p:nvPr/>
            </p:nvGrpSpPr>
            <p:grpSpPr>
              <a:xfrm>
                <a:off x="4293394" y="67733"/>
                <a:ext cx="3413616" cy="1423068"/>
                <a:chOff x="4293394" y="67733"/>
                <a:chExt cx="3413616" cy="1423068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CEF2A0AF-1491-46D5-AFB6-9F0F265DE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93394" y="67733"/>
                  <a:ext cx="2910814" cy="629903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0E6D8C8-BEEA-41FF-AB6E-C31ACD5CCD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93394" y="835524"/>
                  <a:ext cx="3413616" cy="655277"/>
                </a:xfrm>
                <a:prstGeom prst="rect">
                  <a:avLst/>
                </a:prstGeom>
              </p:spPr>
            </p:pic>
          </p:grp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1CFA36C4-E258-4756-9C20-802A246F9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04658" y="1682134"/>
                <a:ext cx="3758649" cy="453403"/>
              </a:xfrm>
              <a:prstGeom prst="rect">
                <a:avLst/>
              </a:prstGeom>
            </p:spPr>
          </p:pic>
        </p:grp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4B9F8CC5-FCE0-453E-A3AF-E11E2E535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79918" y="2239408"/>
              <a:ext cx="1525630" cy="173762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0523F34-5954-4526-9CD3-1AFE5097FF2D}"/>
              </a:ext>
            </a:extLst>
          </p:cNvPr>
          <p:cNvGrpSpPr/>
          <p:nvPr/>
        </p:nvGrpSpPr>
        <p:grpSpPr>
          <a:xfrm>
            <a:off x="4322470" y="2573127"/>
            <a:ext cx="2820916" cy="409770"/>
            <a:chOff x="4322470" y="2573127"/>
            <a:chExt cx="2820916" cy="409770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4A64B18-C4FA-412B-AB64-2C3F54716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22470" y="2573127"/>
              <a:ext cx="1230112" cy="219663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B047CD8-8203-475B-83DA-05AB6BABE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589731" y="2600224"/>
              <a:ext cx="1553655" cy="382673"/>
            </a:xfrm>
            <a:prstGeom prst="rect">
              <a:avLst/>
            </a:prstGeom>
          </p:spPr>
        </p:pic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01E35572-4463-44FB-84F6-24349E54D0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04658" y="3509100"/>
            <a:ext cx="3758647" cy="571716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DE11251-0677-485F-921C-5AB4E50366AE}"/>
              </a:ext>
            </a:extLst>
          </p:cNvPr>
          <p:cNvGrpSpPr/>
          <p:nvPr/>
        </p:nvGrpSpPr>
        <p:grpSpPr>
          <a:xfrm>
            <a:off x="4300050" y="4226627"/>
            <a:ext cx="3758646" cy="1877640"/>
            <a:chOff x="4300050" y="4226627"/>
            <a:chExt cx="3758646" cy="1877640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AA400E4-19E9-4C0B-A246-3C1D70054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312438" y="5448991"/>
              <a:ext cx="3320808" cy="655276"/>
            </a:xfrm>
            <a:prstGeom prst="rect">
              <a:avLst/>
            </a:prstGeom>
          </p:spPr>
        </p:pic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C7AB3FA-EBDD-473B-984C-0D31B523265F}"/>
                </a:ext>
              </a:extLst>
            </p:cNvPr>
            <p:cNvGrpSpPr/>
            <p:nvPr/>
          </p:nvGrpSpPr>
          <p:grpSpPr>
            <a:xfrm>
              <a:off x="4300050" y="4226627"/>
              <a:ext cx="3758646" cy="1037814"/>
              <a:chOff x="4300050" y="4226627"/>
              <a:chExt cx="3758646" cy="1037814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25BB5AD3-5BFF-429C-813A-29388088C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00050" y="4226627"/>
                <a:ext cx="3758646" cy="776964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F02E066C-0F8E-4550-941E-EE509EC741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24505" y="5087291"/>
                <a:ext cx="1771495" cy="177150"/>
              </a:xfrm>
              <a:prstGeom prst="rect">
                <a:avLst/>
              </a:prstGeom>
            </p:spPr>
          </p:pic>
        </p:grp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2094EFA5-F5AB-402D-809C-4DF31729F34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78208" y="6194930"/>
            <a:ext cx="3780488" cy="308338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8E11CE08-33C3-4E7C-A30C-D94BA7E44D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66084" y="82365"/>
            <a:ext cx="3859874" cy="76311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19D1C36-BF3F-4CB0-9DD5-1DEA3E5F8BB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66084" y="978853"/>
            <a:ext cx="3859871" cy="157083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930AD379-186C-4DCC-ABC2-CC487D43D96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85826" y="2627692"/>
            <a:ext cx="1023400" cy="130726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F2754C5D-5A53-4218-AC24-8B7BF799BD3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85825" y="2982897"/>
            <a:ext cx="3840130" cy="76601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A14A6F0-3823-44E7-A801-4DD22F16215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80987" y="3973386"/>
            <a:ext cx="3100186" cy="73461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3B980AA4-3E6F-4774-BB08-3E658BCE2CC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90437" y="4957627"/>
            <a:ext cx="3643418" cy="71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11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0D3286-075A-4C7B-A3FD-9C938637788A}"/>
              </a:ext>
            </a:extLst>
          </p:cNvPr>
          <p:cNvCxnSpPr>
            <a:cxnSpLocks/>
          </p:cNvCxnSpPr>
          <p:nvPr/>
        </p:nvCxnSpPr>
        <p:spPr>
          <a:xfrm>
            <a:off x="4223173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EB619-3695-40AB-8E39-D5DCB0BBE757}"/>
              </a:ext>
            </a:extLst>
          </p:cNvPr>
          <p:cNvCxnSpPr>
            <a:cxnSpLocks/>
          </p:cNvCxnSpPr>
          <p:nvPr/>
        </p:nvCxnSpPr>
        <p:spPr>
          <a:xfrm>
            <a:off x="8174566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6411B54-4213-4543-82B4-67BB5A0C5AFA}"/>
              </a:ext>
            </a:extLst>
          </p:cNvPr>
          <p:cNvSpPr txBox="1"/>
          <p:nvPr/>
        </p:nvSpPr>
        <p:spPr>
          <a:xfrm>
            <a:off x="0" y="130490"/>
            <a:ext cx="35754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Lecture 6: Confidence Intervals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B3181-B954-4249-8D52-BD3BF05A4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" y="407490"/>
            <a:ext cx="2361386" cy="16114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A16F9D-269B-4613-A997-300A44BC4AAD}"/>
              </a:ext>
            </a:extLst>
          </p:cNvPr>
          <p:cNvGrpSpPr/>
          <p:nvPr/>
        </p:nvGrpSpPr>
        <p:grpSpPr>
          <a:xfrm>
            <a:off x="43269" y="2699828"/>
            <a:ext cx="2991444" cy="1360026"/>
            <a:chOff x="-12916" y="2613013"/>
            <a:chExt cx="3368675" cy="153395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5441FD-B07D-4707-AD9C-5D9BAD323954}"/>
                </a:ext>
              </a:extLst>
            </p:cNvPr>
            <p:cNvSpPr txBox="1"/>
            <p:nvPr/>
          </p:nvSpPr>
          <p:spPr>
            <a:xfrm>
              <a:off x="-12916" y="2613013"/>
              <a:ext cx="2832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2-sided Confidence Interval (variance </a:t>
              </a:r>
              <a:r>
                <a:rPr lang="en-US" sz="1100" b="1" dirty="0">
                  <a:solidFill>
                    <a:schemeClr val="accent6"/>
                  </a:solidFill>
                </a:rPr>
                <a:t>known</a:t>
              </a:r>
              <a:r>
                <a:rPr lang="en-US" sz="1100" b="1" dirty="0"/>
                <a:t>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4410555-9A15-4C77-BBA9-7B954FA06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07" y="3578387"/>
              <a:ext cx="3330252" cy="5685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3DA76B-3F53-4617-ABC0-AD5E0C543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14" y="2878228"/>
              <a:ext cx="3066819" cy="596413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F8EBB34-4AB6-4EFA-975F-71BD0E89A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8" y="2105221"/>
            <a:ext cx="2832828" cy="47443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F632F88-2D03-42F6-8A2F-C6B1796A9006}"/>
              </a:ext>
            </a:extLst>
          </p:cNvPr>
          <p:cNvGrpSpPr/>
          <p:nvPr/>
        </p:nvGrpSpPr>
        <p:grpSpPr>
          <a:xfrm>
            <a:off x="43269" y="4087727"/>
            <a:ext cx="3303264" cy="1537037"/>
            <a:chOff x="-12916" y="4680883"/>
            <a:chExt cx="4068419" cy="184175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F1188AC-ADB8-4549-B155-03E38BC32E2E}"/>
                </a:ext>
              </a:extLst>
            </p:cNvPr>
            <p:cNvGrpSpPr/>
            <p:nvPr/>
          </p:nvGrpSpPr>
          <p:grpSpPr>
            <a:xfrm>
              <a:off x="-12916" y="4680883"/>
              <a:ext cx="3047629" cy="1302633"/>
              <a:chOff x="-12916" y="4743029"/>
              <a:chExt cx="3047629" cy="1302633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AB28738-5082-4859-B9F8-915354A36DE2}"/>
                  </a:ext>
                </a:extLst>
              </p:cNvPr>
              <p:cNvGrpSpPr/>
              <p:nvPr/>
            </p:nvGrpSpPr>
            <p:grpSpPr>
              <a:xfrm>
                <a:off x="0" y="4743029"/>
                <a:ext cx="920445" cy="432579"/>
                <a:chOff x="1489" y="4178405"/>
                <a:chExt cx="920445" cy="432579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B972E84E-96E7-438D-9C8C-14B00FBBC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7013" y="4471453"/>
                  <a:ext cx="525292" cy="139531"/>
                </a:xfrm>
                <a:prstGeom prst="rect">
                  <a:avLst/>
                </a:prstGeom>
              </p:spPr>
            </p:pic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5A7F7F1-50D7-4985-AF33-2C1D608DE0D0}"/>
                    </a:ext>
                  </a:extLst>
                </p:cNvPr>
                <p:cNvSpPr txBox="1"/>
                <p:nvPr/>
              </p:nvSpPr>
              <p:spPr>
                <a:xfrm>
                  <a:off x="1489" y="4178405"/>
                  <a:ext cx="92044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Use quantile</a:t>
                  </a: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C572A0B-5B83-4812-9A33-1E0869835544}"/>
                  </a:ext>
                </a:extLst>
              </p:cNvPr>
              <p:cNvGrpSpPr/>
              <p:nvPr/>
            </p:nvGrpSpPr>
            <p:grpSpPr>
              <a:xfrm>
                <a:off x="-12916" y="5207265"/>
                <a:ext cx="1502334" cy="488661"/>
                <a:chOff x="0" y="4719926"/>
                <a:chExt cx="1502334" cy="488661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E8CCD76-E242-4387-B0B0-14BA9C87917E}"/>
                    </a:ext>
                  </a:extLst>
                </p:cNvPr>
                <p:cNvSpPr txBox="1"/>
                <p:nvPr/>
              </p:nvSpPr>
              <p:spPr>
                <a:xfrm>
                  <a:off x="0" y="4719926"/>
                  <a:ext cx="150233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Necessary Sample Size</a:t>
                  </a:r>
                </a:p>
              </p:txBody>
            </p: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2B93B0D-4BA4-4432-ADE5-D226713FCD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00" y="5009269"/>
                  <a:ext cx="928009" cy="199318"/>
                </a:xfrm>
                <a:prstGeom prst="rect">
                  <a:avLst/>
                </a:prstGeom>
              </p:spPr>
            </p:pic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1A1E77C-F66E-4546-B797-62484676EA7D}"/>
                  </a:ext>
                </a:extLst>
              </p:cNvPr>
              <p:cNvSpPr txBox="1"/>
              <p:nvPr/>
            </p:nvSpPr>
            <p:spPr>
              <a:xfrm>
                <a:off x="-12916" y="5784052"/>
                <a:ext cx="304762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Difference of 2 Normal Means (variances </a:t>
                </a:r>
                <a:r>
                  <a:rPr lang="en-US" sz="1100" b="1" dirty="0">
                    <a:solidFill>
                      <a:schemeClr val="accent6"/>
                    </a:solidFill>
                  </a:rPr>
                  <a:t>known</a:t>
                </a:r>
                <a:r>
                  <a:rPr lang="en-US" sz="1100" b="1" dirty="0"/>
                  <a:t>)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6C56A60-E1CD-404B-9E46-68F75FB24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</a:blip>
            <a:srcRect l="12886" t="53946"/>
            <a:stretch/>
          </p:blipFill>
          <p:spPr>
            <a:xfrm>
              <a:off x="38423" y="5983516"/>
              <a:ext cx="4017080" cy="539126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60E030-C6AD-4FC6-A179-3D66F79D6EE2}"/>
              </a:ext>
            </a:extLst>
          </p:cNvPr>
          <p:cNvGrpSpPr/>
          <p:nvPr/>
        </p:nvGrpSpPr>
        <p:grpSpPr>
          <a:xfrm>
            <a:off x="43269" y="5648183"/>
            <a:ext cx="3874687" cy="963830"/>
            <a:chOff x="4223173" y="52304"/>
            <a:chExt cx="3874687" cy="9638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D336FA5-AC10-43AE-A52E-36BD8163DEC2}"/>
                </a:ext>
              </a:extLst>
            </p:cNvPr>
            <p:cNvSpPr txBox="1"/>
            <p:nvPr/>
          </p:nvSpPr>
          <p:spPr>
            <a:xfrm>
              <a:off x="4223173" y="52304"/>
              <a:ext cx="22445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Normal Mean (variance </a:t>
              </a:r>
              <a:r>
                <a:rPr lang="en-US" sz="1100" b="1" dirty="0">
                  <a:solidFill>
                    <a:srgbClr val="FF0000"/>
                  </a:solidFill>
                </a:rPr>
                <a:t>unknown</a:t>
              </a:r>
              <a:r>
                <a:rPr lang="en-US" sz="1100" b="1" dirty="0"/>
                <a:t>)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543C4D8-9078-4CCF-BE58-AC7F04861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93345" y="313914"/>
              <a:ext cx="3804515" cy="702220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98DDD31C-2A8D-40F6-BF80-E2F583B4DD6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59282" y="6329442"/>
            <a:ext cx="1036093" cy="282571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F215054-C8AC-4BE4-B011-49AC035837AA}"/>
              </a:ext>
            </a:extLst>
          </p:cNvPr>
          <p:cNvGrpSpPr/>
          <p:nvPr/>
        </p:nvGrpSpPr>
        <p:grpSpPr>
          <a:xfrm>
            <a:off x="4230492" y="95006"/>
            <a:ext cx="3687688" cy="1715617"/>
            <a:chOff x="4203260" y="1457361"/>
            <a:chExt cx="3687688" cy="1715617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E4A491D-C54D-41BB-9040-01C0CE73AD03}"/>
                </a:ext>
              </a:extLst>
            </p:cNvPr>
            <p:cNvSpPr txBox="1"/>
            <p:nvPr/>
          </p:nvSpPr>
          <p:spPr>
            <a:xfrm>
              <a:off x="4203260" y="1457361"/>
              <a:ext cx="35237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Difference of 2 Normal Means (</a:t>
              </a:r>
              <a:r>
                <a:rPr lang="en-US" sz="1100" b="1" dirty="0">
                  <a:solidFill>
                    <a:srgbClr val="FF0000"/>
                  </a:solidFill>
                </a:rPr>
                <a:t>unknown</a:t>
              </a:r>
              <a:r>
                <a:rPr lang="en-US" sz="1100" b="1" dirty="0"/>
                <a:t> </a:t>
              </a:r>
              <a:r>
                <a:rPr lang="en-US" sz="1100" b="1" i="1" dirty="0"/>
                <a:t>equal</a:t>
              </a:r>
              <a:r>
                <a:rPr lang="en-US" sz="1100" b="1" dirty="0"/>
                <a:t> variances)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856CE13-1625-4D4F-8C4E-011A8BB8D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93345" y="1745161"/>
              <a:ext cx="3597603" cy="783763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EB06C3C-B5A4-4699-BBDF-D0222E49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64318" y="2562737"/>
              <a:ext cx="3584766" cy="610241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2BC6575-2371-4C9F-B987-5ED28E3252F0}"/>
              </a:ext>
            </a:extLst>
          </p:cNvPr>
          <p:cNvGrpSpPr/>
          <p:nvPr/>
        </p:nvGrpSpPr>
        <p:grpSpPr>
          <a:xfrm>
            <a:off x="4223173" y="1859601"/>
            <a:ext cx="3261580" cy="1977152"/>
            <a:chOff x="4215855" y="3531167"/>
            <a:chExt cx="3882004" cy="233424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E0A5BCB-80C8-472F-9443-271654114B2E}"/>
                </a:ext>
              </a:extLst>
            </p:cNvPr>
            <p:cNvGrpSpPr/>
            <p:nvPr/>
          </p:nvGrpSpPr>
          <p:grpSpPr>
            <a:xfrm>
              <a:off x="4215855" y="3531167"/>
              <a:ext cx="3882004" cy="2122537"/>
              <a:chOff x="4215855" y="3531167"/>
              <a:chExt cx="3882004" cy="2122537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0B95F11-076A-4802-95E8-75EE595062B5}"/>
                  </a:ext>
                </a:extLst>
              </p:cNvPr>
              <p:cNvSpPr txBox="1"/>
              <p:nvPr/>
            </p:nvSpPr>
            <p:spPr>
              <a:xfrm>
                <a:off x="4215855" y="3531167"/>
                <a:ext cx="319831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Difference of 2 Normal Means (variances </a:t>
                </a:r>
                <a:r>
                  <a:rPr lang="en-US" sz="1100" b="1" dirty="0">
                    <a:solidFill>
                      <a:srgbClr val="FF0000"/>
                    </a:solidFill>
                  </a:rPr>
                  <a:t>unknown</a:t>
                </a:r>
                <a:r>
                  <a:rPr lang="en-US" sz="1100" b="1" dirty="0"/>
                  <a:t>)</a:t>
                </a: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86756DE7-E5B8-40DD-8427-DC9DE1821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306182" y="3870958"/>
                <a:ext cx="3791677" cy="89274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15825E0-2A75-432D-91D6-B55BEB7F7A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38032" y="4834090"/>
                <a:ext cx="2983100" cy="819614"/>
              </a:xfrm>
              <a:prstGeom prst="rect">
                <a:avLst/>
              </a:prstGeom>
            </p:spPr>
          </p:pic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8C652E8-EFA1-4F37-B534-0358FFC85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27987" y="5721906"/>
              <a:ext cx="2509379" cy="143504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7216F31-CAD6-4359-A2C6-A3E5A705ABE1}"/>
              </a:ext>
            </a:extLst>
          </p:cNvPr>
          <p:cNvGrpSpPr/>
          <p:nvPr/>
        </p:nvGrpSpPr>
        <p:grpSpPr>
          <a:xfrm>
            <a:off x="4253186" y="3843222"/>
            <a:ext cx="3840293" cy="2226577"/>
            <a:chOff x="8243502" y="72735"/>
            <a:chExt cx="3840293" cy="2226577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B08490-0553-4D08-86FB-C2D20349D934}"/>
                </a:ext>
              </a:extLst>
            </p:cNvPr>
            <p:cNvSpPr txBox="1"/>
            <p:nvPr/>
          </p:nvSpPr>
          <p:spPr>
            <a:xfrm>
              <a:off x="8243502" y="72735"/>
              <a:ext cx="35734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Difference of Paired Normal Means (variances </a:t>
              </a:r>
              <a:r>
                <a:rPr lang="en-US" sz="1100" b="1" dirty="0">
                  <a:solidFill>
                    <a:srgbClr val="FF0000"/>
                  </a:solidFill>
                </a:rPr>
                <a:t>unknown</a:t>
              </a:r>
              <a:r>
                <a:rPr lang="en-US" sz="1100" b="1" dirty="0"/>
                <a:t>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F79A09D-EA50-4E63-BDF9-928C713AA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14955" y="312549"/>
              <a:ext cx="3768840" cy="31629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359D66C-C665-484E-8670-BD56DBE36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312078" y="699654"/>
              <a:ext cx="3768840" cy="79029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A332DC6-39B9-4DEB-A4CA-B8B1C9653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175389" y="1479140"/>
              <a:ext cx="2487969" cy="820172"/>
            </a:xfrm>
            <a:prstGeom prst="rect">
              <a:avLst/>
            </a:prstGeom>
          </p:spPr>
        </p:pic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1D8BDFB-5249-45D9-A627-453CCDBAF6E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10740" y="6044605"/>
            <a:ext cx="2965824" cy="718389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FC50A8A-E938-492C-920E-25A339B7F0FC}"/>
              </a:ext>
            </a:extLst>
          </p:cNvPr>
          <p:cNvGrpSpPr/>
          <p:nvPr/>
        </p:nvGrpSpPr>
        <p:grpSpPr>
          <a:xfrm>
            <a:off x="8174566" y="146467"/>
            <a:ext cx="3801000" cy="1358728"/>
            <a:chOff x="8260601" y="3405073"/>
            <a:chExt cx="3801000" cy="1358728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F88FFAEF-7AE9-48CE-A73B-B193DC892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343799" y="3405073"/>
              <a:ext cx="3717802" cy="278512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4440592-F6DD-449A-9B02-2F99EE655219}"/>
                </a:ext>
              </a:extLst>
            </p:cNvPr>
            <p:cNvGrpSpPr/>
            <p:nvPr/>
          </p:nvGrpSpPr>
          <p:grpSpPr>
            <a:xfrm>
              <a:off x="8260601" y="3683587"/>
              <a:ext cx="3376942" cy="1080214"/>
              <a:chOff x="8260601" y="3770675"/>
              <a:chExt cx="3376942" cy="1080214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EC548121-7E8B-412E-B7C9-3CEAD8CFA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43799" y="4040062"/>
                <a:ext cx="3293744" cy="810827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6416CDD-3687-4823-BE0C-94A992BCF3B7}"/>
                  </a:ext>
                </a:extLst>
              </p:cNvPr>
              <p:cNvSpPr txBox="1"/>
              <p:nvPr/>
            </p:nvSpPr>
            <p:spPr>
              <a:xfrm>
                <a:off x="8260601" y="3770675"/>
                <a:ext cx="116570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Normal Variance</a:t>
                </a: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76AE334-7664-4F50-8B25-819409325A9C}"/>
              </a:ext>
            </a:extLst>
          </p:cNvPr>
          <p:cNvGrpSpPr/>
          <p:nvPr/>
        </p:nvGrpSpPr>
        <p:grpSpPr>
          <a:xfrm>
            <a:off x="8205991" y="1527192"/>
            <a:ext cx="3919811" cy="1630488"/>
            <a:chOff x="8192828" y="4916922"/>
            <a:chExt cx="3919811" cy="1630488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1384711-AFCB-4B5B-9BEB-FA8E8D349D76}"/>
                </a:ext>
              </a:extLst>
            </p:cNvPr>
            <p:cNvGrpSpPr/>
            <p:nvPr/>
          </p:nvGrpSpPr>
          <p:grpSpPr>
            <a:xfrm>
              <a:off x="8192828" y="4916922"/>
              <a:ext cx="3919811" cy="1308476"/>
              <a:chOff x="8192828" y="4995302"/>
              <a:chExt cx="3919811" cy="1308476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9C70FD0C-B781-4323-B93F-CA1DB14D35AA}"/>
                  </a:ext>
                </a:extLst>
              </p:cNvPr>
              <p:cNvSpPr txBox="1"/>
              <p:nvPr/>
            </p:nvSpPr>
            <p:spPr>
              <a:xfrm>
                <a:off x="8192828" y="4995302"/>
                <a:ext cx="20281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Ratio of Variances of 2 Normals</a:t>
                </a:r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F8798AF3-9859-48DD-A8B4-8A0E7A461C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60601" y="5236693"/>
                <a:ext cx="2864132" cy="208645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B426C62B-3F27-465B-A28F-A473830F7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86111" y="5426695"/>
                <a:ext cx="3826528" cy="877083"/>
              </a:xfrm>
              <a:prstGeom prst="rect">
                <a:avLst/>
              </a:prstGeom>
            </p:spPr>
          </p:pic>
        </p:grp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52E4D251-E5F8-495A-8865-6534D72EC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286111" y="6240321"/>
              <a:ext cx="3826528" cy="307089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64DB2BAD-9DBE-45B4-8776-70C43DBD7F4B}"/>
              </a:ext>
            </a:extLst>
          </p:cNvPr>
          <p:cNvSpPr txBox="1"/>
          <p:nvPr/>
        </p:nvSpPr>
        <p:spPr>
          <a:xfrm>
            <a:off x="8205991" y="3320992"/>
            <a:ext cx="1383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Bernoulli Proportion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40138FDA-357E-4749-A85B-89DAE266828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73764" y="3569566"/>
            <a:ext cx="3329458" cy="762724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2C802A48-7D07-494B-86C3-395899285CD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99274" y="4367858"/>
            <a:ext cx="3252234" cy="73590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7A3AEBE-ADFE-45D1-89D9-D0FAE0446E5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99274" y="5167672"/>
            <a:ext cx="3779285" cy="14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1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0D3286-075A-4C7B-A3FD-9C938637788A}"/>
              </a:ext>
            </a:extLst>
          </p:cNvPr>
          <p:cNvCxnSpPr>
            <a:cxnSpLocks/>
          </p:cNvCxnSpPr>
          <p:nvPr/>
        </p:nvCxnSpPr>
        <p:spPr>
          <a:xfrm>
            <a:off x="4223173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EB619-3695-40AB-8E39-D5DCB0BBE757}"/>
              </a:ext>
            </a:extLst>
          </p:cNvPr>
          <p:cNvCxnSpPr>
            <a:cxnSpLocks/>
          </p:cNvCxnSpPr>
          <p:nvPr/>
        </p:nvCxnSpPr>
        <p:spPr>
          <a:xfrm>
            <a:off x="8174566" y="67733"/>
            <a:ext cx="15013" cy="4340795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8539E1F-5E7A-4641-B14D-D717B2E39FFE}"/>
              </a:ext>
            </a:extLst>
          </p:cNvPr>
          <p:cNvSpPr txBox="1"/>
          <p:nvPr/>
        </p:nvSpPr>
        <p:spPr>
          <a:xfrm>
            <a:off x="8137781" y="33620"/>
            <a:ext cx="339301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c. Cumulative Distribution Functions (cdf) </a:t>
            </a: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r>
              <a:rPr lang="en-US" sz="1100" b="1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33E376-1DCA-408A-AD76-8158BBE8AB19}"/>
              </a:ext>
            </a:extLst>
          </p:cNvPr>
          <p:cNvSpPr txBox="1"/>
          <p:nvPr/>
        </p:nvSpPr>
        <p:spPr>
          <a:xfrm>
            <a:off x="-2257" y="0"/>
            <a:ext cx="408711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Lecture 2: Random Variables Part I</a:t>
            </a:r>
            <a:br>
              <a:rPr lang="en-US" sz="1100" b="1" dirty="0">
                <a:solidFill>
                  <a:schemeClr val="accent1"/>
                </a:solidFill>
              </a:rPr>
            </a:br>
            <a:r>
              <a:rPr lang="en-US" sz="1100" b="1" dirty="0"/>
              <a:t>a. Random Variable – function from sample space to real line</a:t>
            </a:r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r>
              <a:rPr lang="en-US" sz="1100" b="1" dirty="0"/>
              <a:t>b. Discrete Random Variables </a:t>
            </a:r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br>
              <a:rPr lang="en-US" sz="1100" b="1" dirty="0"/>
            </a:br>
            <a:endParaRPr lang="en-US" sz="1100" b="1" dirty="0"/>
          </a:p>
          <a:p>
            <a:r>
              <a:rPr lang="en-US" sz="1100" b="1" dirty="0">
                <a:solidFill>
                  <a:schemeClr val="accent2"/>
                </a:solidFill>
              </a:rPr>
              <a:t>i. Bernoulli Trials / Binomial Distribution:</a:t>
            </a:r>
            <a:r>
              <a:rPr lang="en-US" sz="1100" dirty="0"/>
              <a:t> X = number of “successes” from </a:t>
            </a:r>
            <a:r>
              <a:rPr lang="en-US" sz="1100" i="1" dirty="0"/>
              <a:t>n</a:t>
            </a:r>
            <a:r>
              <a:rPr lang="en-US" sz="1100" dirty="0"/>
              <a:t> independent trials; P(success) at each trial </a:t>
            </a:r>
            <a:r>
              <a:rPr lang="en-US" sz="1100" i="1" dirty="0"/>
              <a:t>p</a:t>
            </a:r>
          </a:p>
          <a:p>
            <a:endParaRPr lang="en-US" sz="1100" i="1" dirty="0"/>
          </a:p>
          <a:p>
            <a:endParaRPr lang="en-US" sz="1100" i="1" dirty="0"/>
          </a:p>
          <a:p>
            <a:endParaRPr lang="en-US" sz="1100" i="1" dirty="0"/>
          </a:p>
          <a:p>
            <a:endParaRPr lang="en-US" sz="1100" i="1" dirty="0"/>
          </a:p>
          <a:p>
            <a:endParaRPr lang="en-US" sz="1100" dirty="0"/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r>
              <a:rPr lang="en-US" sz="1100" b="1" dirty="0">
                <a:solidFill>
                  <a:schemeClr val="accent2"/>
                </a:solidFill>
              </a:rPr>
              <a:t>ii. Poisson Distribution:</a:t>
            </a: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r>
              <a:rPr lang="en-US" sz="1100" b="1" dirty="0">
                <a:solidFill>
                  <a:schemeClr val="accent2"/>
                </a:solidFill>
              </a:rPr>
              <a:t>iii. Geometric Distribution</a:t>
            </a:r>
            <a:br>
              <a:rPr lang="en-US" sz="1100" b="1" dirty="0">
                <a:solidFill>
                  <a:schemeClr val="accent2"/>
                </a:solidFill>
              </a:rPr>
            </a:br>
            <a:r>
              <a:rPr lang="en-US" sz="1100" dirty="0"/>
              <a:t>a. Number of Bern(p) trials until first success   </a:t>
            </a:r>
          </a:p>
          <a:p>
            <a:endParaRPr lang="en-US" sz="1100" dirty="0"/>
          </a:p>
          <a:p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310DA-5CB8-44D6-8581-BAE905F6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" y="466034"/>
            <a:ext cx="3089273" cy="9635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2F57BA-5806-4920-AAE3-2D871263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8" y="1471386"/>
            <a:ext cx="3959102" cy="62969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D539AE-CDD8-47C8-A011-A1E83F364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6" y="2473817"/>
            <a:ext cx="3748848" cy="334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358D19-5221-4EC2-8C8E-54275939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825" y="2885830"/>
            <a:ext cx="2021416" cy="84329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DEBC24A-B6F2-450F-9434-D2B2BD3C7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8" y="5461062"/>
            <a:ext cx="3881012" cy="623253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D26146DB-17D7-401F-8902-10EC44F0AB71}"/>
              </a:ext>
            </a:extLst>
          </p:cNvPr>
          <p:cNvGrpSpPr/>
          <p:nvPr/>
        </p:nvGrpSpPr>
        <p:grpSpPr>
          <a:xfrm>
            <a:off x="74748" y="4123060"/>
            <a:ext cx="4033639" cy="812353"/>
            <a:chOff x="128549" y="4697675"/>
            <a:chExt cx="4033639" cy="81235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CC9B553-3810-4D33-92C0-F67677D6796C}"/>
                </a:ext>
              </a:extLst>
            </p:cNvPr>
            <p:cNvGrpSpPr/>
            <p:nvPr/>
          </p:nvGrpSpPr>
          <p:grpSpPr>
            <a:xfrm>
              <a:off x="128549" y="4697675"/>
              <a:ext cx="4033639" cy="812353"/>
              <a:chOff x="137495" y="4237617"/>
              <a:chExt cx="4033639" cy="812353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A5327CF-D3D6-43D1-BE52-9629160B1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175" y="4237617"/>
                <a:ext cx="3094766" cy="16638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17F92E3D-58FD-4188-A108-19E411FA6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7495" y="4426717"/>
                <a:ext cx="4033639" cy="623253"/>
              </a:xfrm>
              <a:prstGeom prst="rect">
                <a:avLst/>
              </a:prstGeom>
            </p:spPr>
          </p:pic>
        </p:grp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DB759-FD1F-4F9F-A827-65DBEBE66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2991" y="5194456"/>
              <a:ext cx="467591" cy="259773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8B56B9F-A390-4C0A-B47B-AC205D638CB7}"/>
              </a:ext>
            </a:extLst>
          </p:cNvPr>
          <p:cNvSpPr txBox="1"/>
          <p:nvPr/>
        </p:nvSpPr>
        <p:spPr>
          <a:xfrm>
            <a:off x="4222272" y="-39595"/>
            <a:ext cx="3903021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c. Continuous Random Variables </a:t>
            </a: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pPr marL="285750" indent="-285750">
              <a:buAutoNum type="romanLcPeriod"/>
            </a:pPr>
            <a:r>
              <a:rPr lang="en-US" sz="1100" b="1" dirty="0">
                <a:solidFill>
                  <a:schemeClr val="accent2"/>
                </a:solidFill>
              </a:rPr>
              <a:t>Uniform Distribution: </a:t>
            </a:r>
          </a:p>
          <a:p>
            <a:pPr marL="285750" indent="-285750">
              <a:buAutoNum type="romanLcPeriod"/>
            </a:pPr>
            <a:endParaRPr lang="en-US" sz="1100" dirty="0"/>
          </a:p>
          <a:p>
            <a:pPr marL="285750" indent="-285750">
              <a:buAutoNum type="romanLcPeriod"/>
            </a:pPr>
            <a:endParaRPr lang="en-US" sz="1100" dirty="0"/>
          </a:p>
          <a:p>
            <a:pPr marL="285750" indent="-285750">
              <a:buAutoNum type="romanLcPeriod"/>
            </a:pPr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r>
              <a:rPr lang="en-US" sz="1100" b="1" dirty="0">
                <a:solidFill>
                  <a:schemeClr val="accent2"/>
                </a:solidFill>
              </a:rPr>
              <a:t>Exponential Distribution: </a:t>
            </a: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r>
              <a:rPr lang="en-US" sz="1100" b="1" dirty="0">
                <a:solidFill>
                  <a:schemeClr val="accent2"/>
                </a:solidFill>
              </a:rPr>
              <a:t>Standard Normal Distribution </a:t>
            </a:r>
          </a:p>
          <a:p>
            <a:endParaRPr lang="en-US" sz="1100" dirty="0"/>
          </a:p>
          <a:p>
            <a:r>
              <a:rPr lang="en-US" sz="1100" b="1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3453AEB-45EB-47B0-AA28-23CD2A2CE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9791" y="551778"/>
            <a:ext cx="3798949" cy="105804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8F26176-221B-4AAE-A2B8-9E7CCCE5E2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5391" y="1636983"/>
            <a:ext cx="3819005" cy="36284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0D95FC7-837A-4B9D-AE64-B568EEB37F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8003" y="2280738"/>
            <a:ext cx="3866393" cy="85500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DED6902-A481-4D76-BB2B-3055A36E0C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6908" y="3132243"/>
            <a:ext cx="3117260" cy="12558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8CEB52D-F66A-431D-9BB8-383783CA5E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61064" y="1334836"/>
            <a:ext cx="2898971" cy="569496"/>
          </a:xfrm>
          <a:prstGeom prst="rect">
            <a:avLst/>
          </a:prstGeom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169116D-B7A7-4C73-933B-FCF5EAC8A163}"/>
              </a:ext>
            </a:extLst>
          </p:cNvPr>
          <p:cNvGrpSpPr/>
          <p:nvPr/>
        </p:nvGrpSpPr>
        <p:grpSpPr>
          <a:xfrm>
            <a:off x="8256442" y="2806875"/>
            <a:ext cx="3743858" cy="784756"/>
            <a:chOff x="8188483" y="2150818"/>
            <a:chExt cx="4003517" cy="871782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B17DD49-6AD9-43AB-9F91-BB8576747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96533" y="2150818"/>
              <a:ext cx="2708525" cy="51378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BBA5820-CBD8-45B9-9C3B-2421CDD1A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88483" y="2664774"/>
              <a:ext cx="4003517" cy="357826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9FFA0AE-4ADE-42E2-B201-36D849597787}"/>
              </a:ext>
            </a:extLst>
          </p:cNvPr>
          <p:cNvGrpSpPr/>
          <p:nvPr/>
        </p:nvGrpSpPr>
        <p:grpSpPr>
          <a:xfrm>
            <a:off x="8238620" y="316648"/>
            <a:ext cx="3479217" cy="917506"/>
            <a:chOff x="8180417" y="312974"/>
            <a:chExt cx="3951736" cy="1162774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55AB0885-802F-4900-B90E-DA2179EB3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180417" y="312974"/>
              <a:ext cx="3951736" cy="74430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20301E7-D27B-4CCF-AD92-DF673D91C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196549" y="1105914"/>
              <a:ext cx="1951496" cy="208962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1B6C99B-F2EA-43CF-8F50-CB4C239C9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16080" y="1278671"/>
              <a:ext cx="2776065" cy="197077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7CB1450-7F34-4F84-8BA8-E8FB671401A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94542" y="520389"/>
            <a:ext cx="503541" cy="16473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61A3214-D96E-4C01-8C80-FD32220F19E3}"/>
              </a:ext>
            </a:extLst>
          </p:cNvPr>
          <p:cNvGrpSpPr/>
          <p:nvPr/>
        </p:nvGrpSpPr>
        <p:grpSpPr>
          <a:xfrm>
            <a:off x="194872" y="6439505"/>
            <a:ext cx="2919803" cy="415977"/>
            <a:chOff x="59131" y="6391966"/>
            <a:chExt cx="3114063" cy="473042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FCC0EE97-1A1E-477C-9B25-2C2FE753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9131" y="6586672"/>
              <a:ext cx="2070821" cy="278336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44A39540-DD77-4E10-95F0-F3E6DBF5A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160" y="6391966"/>
              <a:ext cx="1664037" cy="24063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7AEBE0FD-355D-45CC-A55F-B6703C5CE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281424" y="6586240"/>
              <a:ext cx="891770" cy="232232"/>
            </a:xfrm>
            <a:prstGeom prst="rect">
              <a:avLst/>
            </a:prstGeom>
          </p:spPr>
        </p:pic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CF75969-20FE-4170-861D-4EDD037C6EE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5052" y="4852942"/>
            <a:ext cx="618406" cy="197890"/>
          </a:xfrm>
          <a:prstGeom prst="rect">
            <a:avLst/>
          </a:prstGeom>
        </p:spPr>
      </p:pic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47CE9D1-CD5B-4C96-B413-513A41C4FCB2}"/>
              </a:ext>
            </a:extLst>
          </p:cNvPr>
          <p:cNvGrpSpPr/>
          <p:nvPr/>
        </p:nvGrpSpPr>
        <p:grpSpPr>
          <a:xfrm>
            <a:off x="2410257" y="4839629"/>
            <a:ext cx="965973" cy="214021"/>
            <a:chOff x="421136" y="5033143"/>
            <a:chExt cx="965973" cy="214021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9009BAC7-EEA4-4E1F-AC59-0E89387AF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21136" y="5033143"/>
              <a:ext cx="500175" cy="200070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DD8B07E-9180-42FB-9A84-95F78FD0E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25366" y="5049274"/>
              <a:ext cx="461743" cy="197890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3E3BE36-FBA1-4F5E-B6D4-E05B1CDF7036}"/>
              </a:ext>
            </a:extLst>
          </p:cNvPr>
          <p:cNvGrpSpPr/>
          <p:nvPr/>
        </p:nvGrpSpPr>
        <p:grpSpPr>
          <a:xfrm>
            <a:off x="6933829" y="3070954"/>
            <a:ext cx="1140891" cy="330995"/>
            <a:chOff x="6518012" y="3370978"/>
            <a:chExt cx="1302915" cy="400554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3722C1B3-6685-4BF7-B14B-597F90C2A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518012" y="3487022"/>
              <a:ext cx="469473" cy="208234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1DF2B061-2813-4888-B358-E4D7E8885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011016" y="3370978"/>
              <a:ext cx="809911" cy="400554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2E63605-CE25-401D-AA74-A6DE46AB85F6}"/>
              </a:ext>
            </a:extLst>
          </p:cNvPr>
          <p:cNvGrpSpPr/>
          <p:nvPr/>
        </p:nvGrpSpPr>
        <p:grpSpPr>
          <a:xfrm>
            <a:off x="1652042" y="4935413"/>
            <a:ext cx="336952" cy="313189"/>
            <a:chOff x="1636802" y="4935413"/>
            <a:chExt cx="336952" cy="313189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2D7021D-63D2-4D31-9C13-BDA043215F60}"/>
                </a:ext>
              </a:extLst>
            </p:cNvPr>
            <p:cNvSpPr txBox="1"/>
            <p:nvPr/>
          </p:nvSpPr>
          <p:spPr>
            <a:xfrm>
              <a:off x="1636802" y="5002381"/>
              <a:ext cx="33695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000" baseline="-25000" dirty="0">
                  <a:solidFill>
                    <a:srgbClr val="FF0000"/>
                  </a:solidFill>
                </a:rPr>
                <a:t>n</a:t>
              </a:r>
              <a:r>
                <a:rPr lang="en-US" sz="1000" dirty="0">
                  <a:solidFill>
                    <a:srgbClr val="FF0000"/>
                  </a:solidFill>
                </a:rPr>
                <a:t>C</a:t>
              </a:r>
              <a:r>
                <a:rPr lang="en-US" sz="1000" baseline="-25000" dirty="0">
                  <a:solidFill>
                    <a:srgbClr val="FF0000"/>
                  </a:solidFill>
                </a:rPr>
                <a:t>k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0923CDD-EFAE-40C0-8410-FDF47D587F6E}"/>
                </a:ext>
              </a:extLst>
            </p:cNvPr>
            <p:cNvCxnSpPr>
              <a:cxnSpLocks/>
            </p:cNvCxnSpPr>
            <p:nvPr/>
          </p:nvCxnSpPr>
          <p:spPr>
            <a:xfrm>
              <a:off x="1799594" y="4935413"/>
              <a:ext cx="0" cy="12575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30D587FB-5DA7-4589-844C-9553BC8D63D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01916" y="1971705"/>
            <a:ext cx="2258119" cy="759262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A1C5244-7FD8-48BD-BA2A-3D99F51C2D06}"/>
              </a:ext>
            </a:extLst>
          </p:cNvPr>
          <p:cNvCxnSpPr>
            <a:cxnSpLocks/>
          </p:cNvCxnSpPr>
          <p:nvPr/>
        </p:nvCxnSpPr>
        <p:spPr>
          <a:xfrm flipV="1">
            <a:off x="4231611" y="4402934"/>
            <a:ext cx="7948542" cy="1561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0BF5B60-10DC-4D2E-B4FE-A0C65AC01EC7}"/>
              </a:ext>
            </a:extLst>
          </p:cNvPr>
          <p:cNvGrpSpPr/>
          <p:nvPr/>
        </p:nvGrpSpPr>
        <p:grpSpPr>
          <a:xfrm>
            <a:off x="8938538" y="3663678"/>
            <a:ext cx="2410144" cy="607508"/>
            <a:chOff x="8644807" y="3882805"/>
            <a:chExt cx="2410144" cy="607508"/>
          </a:xfrm>
        </p:grpSpPr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143C9F7F-9D12-4633-BCDA-79DCE1A8C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710757" y="3984874"/>
              <a:ext cx="2344194" cy="505439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9BD0F78-AF6A-4C8A-86A3-CAA9216ADE3E}"/>
                </a:ext>
              </a:extLst>
            </p:cNvPr>
            <p:cNvSpPr txBox="1"/>
            <p:nvPr/>
          </p:nvSpPr>
          <p:spPr>
            <a:xfrm>
              <a:off x="8644807" y="3882805"/>
              <a:ext cx="6912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f(x) = 3x</a:t>
              </a:r>
              <a:r>
                <a:rPr lang="en-US" sz="1100" baseline="30000" dirty="0"/>
                <a:t>2</a:t>
              </a:r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B458728-C6F7-4863-A986-E65E7A2FE981}"/>
              </a:ext>
            </a:extLst>
          </p:cNvPr>
          <p:cNvCxnSpPr>
            <a:cxnSpLocks/>
          </p:cNvCxnSpPr>
          <p:nvPr/>
        </p:nvCxnSpPr>
        <p:spPr>
          <a:xfrm flipV="1">
            <a:off x="4238499" y="6177889"/>
            <a:ext cx="7968827" cy="833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ight Brace 147">
            <a:extLst>
              <a:ext uri="{FF2B5EF4-FFF2-40B4-BE49-F238E27FC236}">
                <a16:creationId xmlns:a16="http://schemas.microsoft.com/office/drawing/2014/main" id="{72B66480-EE10-48A3-807E-58D3F516F563}"/>
              </a:ext>
            </a:extLst>
          </p:cNvPr>
          <p:cNvSpPr/>
          <p:nvPr/>
        </p:nvSpPr>
        <p:spPr>
          <a:xfrm>
            <a:off x="8293721" y="6262732"/>
            <a:ext cx="212048" cy="4089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EE8A2BB-C7B9-4015-A3E2-0F941ED5642C}"/>
              </a:ext>
            </a:extLst>
          </p:cNvPr>
          <p:cNvGrpSpPr/>
          <p:nvPr/>
        </p:nvGrpSpPr>
        <p:grpSpPr>
          <a:xfrm>
            <a:off x="8754987" y="6223020"/>
            <a:ext cx="2154481" cy="643502"/>
            <a:chOff x="8635915" y="6143605"/>
            <a:chExt cx="2154481" cy="643502"/>
          </a:xfrm>
        </p:grpSpPr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C6E0DAFA-00B7-41CB-98AF-E4D57B852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9288140" y="6410289"/>
              <a:ext cx="850031" cy="376818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B4462FE8-A290-4E57-95F9-E3069E097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8635915" y="6143605"/>
              <a:ext cx="2154481" cy="190662"/>
            </a:xfrm>
            <a:prstGeom prst="rect">
              <a:avLst/>
            </a:prstGeom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C0E92AC-7BAE-49CA-A133-0D7603864E50}"/>
              </a:ext>
            </a:extLst>
          </p:cNvPr>
          <p:cNvGrpSpPr/>
          <p:nvPr/>
        </p:nvGrpSpPr>
        <p:grpSpPr>
          <a:xfrm>
            <a:off x="4260555" y="6440827"/>
            <a:ext cx="3903020" cy="424661"/>
            <a:chOff x="4260555" y="6362446"/>
            <a:chExt cx="3903020" cy="42466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E151B74-8A55-4853-997B-C9C042682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260555" y="6362446"/>
              <a:ext cx="3903020" cy="424661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34FD6965-2C1C-4FC3-B4C6-E7579D56F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6666099" y="6545307"/>
              <a:ext cx="885180" cy="177036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62B8AF15-4666-4A9D-A7EB-8A22E9E0FA1F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303110" y="227945"/>
            <a:ext cx="3820755" cy="321214"/>
          </a:xfrm>
          <a:prstGeom prst="rect">
            <a:avLst/>
          </a:prstGeom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8A7B33-2AC9-4396-9950-2FA08ADD73D5}"/>
              </a:ext>
            </a:extLst>
          </p:cNvPr>
          <p:cNvGrpSpPr/>
          <p:nvPr/>
        </p:nvGrpSpPr>
        <p:grpSpPr>
          <a:xfrm>
            <a:off x="4271668" y="4753642"/>
            <a:ext cx="3752998" cy="1406467"/>
            <a:chOff x="4271668" y="4753642"/>
            <a:chExt cx="3752998" cy="1406467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FE4B3B24-72B2-4743-A642-51FD2D2FF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4277075" y="5902836"/>
              <a:ext cx="1983492" cy="257273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41E4E375-41CF-4E28-A008-86AED05C5E1B}"/>
                </a:ext>
              </a:extLst>
            </p:cNvPr>
            <p:cNvGrpSpPr/>
            <p:nvPr/>
          </p:nvGrpSpPr>
          <p:grpSpPr>
            <a:xfrm>
              <a:off x="4271668" y="4753642"/>
              <a:ext cx="3752998" cy="897026"/>
              <a:chOff x="4271668" y="4753642"/>
              <a:chExt cx="3752998" cy="897026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A03B3AF8-CE4B-4D30-A804-C608A29B5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71668" y="4753642"/>
                <a:ext cx="3752998" cy="897026"/>
              </a:xfrm>
              <a:prstGeom prst="rect">
                <a:avLst/>
              </a:prstGeom>
            </p:spPr>
          </p:pic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4A9A6BFF-8A48-4FF5-9D99-FD1E015511BC}"/>
                  </a:ext>
                </a:extLst>
              </p:cNvPr>
              <p:cNvGrpSpPr/>
              <p:nvPr/>
            </p:nvGrpSpPr>
            <p:grpSpPr>
              <a:xfrm>
                <a:off x="5739155" y="5177922"/>
                <a:ext cx="657332" cy="205881"/>
                <a:chOff x="622300" y="3021774"/>
                <a:chExt cx="1025552" cy="304800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C9728478-E0C7-4B4C-9A9F-8842EF9B1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2300" y="3021774"/>
                  <a:ext cx="433388" cy="304800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8A157504-45CB-4D1F-B91B-5DA8967E5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55688" y="3040824"/>
                  <a:ext cx="592164" cy="209822"/>
                </a:xfrm>
                <a:prstGeom prst="rect">
                  <a:avLst/>
                </a:prstGeom>
              </p:spPr>
            </p:pic>
          </p:grp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4D8010DB-CB91-4020-A3FA-AF3D27C122DA}"/>
                </a:ext>
              </a:extLst>
            </p:cNvPr>
            <p:cNvSpPr txBox="1"/>
            <p:nvPr/>
          </p:nvSpPr>
          <p:spPr>
            <a:xfrm>
              <a:off x="6280445" y="5884004"/>
              <a:ext cx="13067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Memoryless Property</a:t>
              </a:r>
            </a:p>
          </p:txBody>
        </p:sp>
      </p:grpSp>
      <p:sp>
        <p:nvSpPr>
          <p:cNvPr id="138" name="Right Brace 137">
            <a:extLst>
              <a:ext uri="{FF2B5EF4-FFF2-40B4-BE49-F238E27FC236}">
                <a16:creationId xmlns:a16="http://schemas.microsoft.com/office/drawing/2014/main" id="{1494978E-EF73-43C4-84B9-BCE1C65C0B29}"/>
              </a:ext>
            </a:extLst>
          </p:cNvPr>
          <p:cNvSpPr/>
          <p:nvPr/>
        </p:nvSpPr>
        <p:spPr>
          <a:xfrm>
            <a:off x="7372032" y="5168118"/>
            <a:ext cx="208194" cy="7208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8EE48A-C69D-42A6-B0C3-EBC8CA9B858F}"/>
              </a:ext>
            </a:extLst>
          </p:cNvPr>
          <p:cNvGrpSpPr/>
          <p:nvPr/>
        </p:nvGrpSpPr>
        <p:grpSpPr>
          <a:xfrm>
            <a:off x="12461051" y="13125"/>
            <a:ext cx="4596720" cy="1858410"/>
            <a:chOff x="12461051" y="13125"/>
            <a:chExt cx="4596720" cy="185841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789AFA-C987-4B8D-9D17-97563319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2461051" y="13125"/>
              <a:ext cx="4596720" cy="18584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7AA8A5-7845-4895-9AAC-A45E6D87BE15}"/>
                </a:ext>
              </a:extLst>
            </p:cNvPr>
            <p:cNvSpPr txBox="1"/>
            <p:nvPr/>
          </p:nvSpPr>
          <p:spPr>
            <a:xfrm>
              <a:off x="14696942" y="903957"/>
              <a:ext cx="13566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Pdf is 1/area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916BB2-16D7-4AED-B881-0FD60EE2488D}"/>
              </a:ext>
            </a:extLst>
          </p:cNvPr>
          <p:cNvGrpSpPr/>
          <p:nvPr/>
        </p:nvGrpSpPr>
        <p:grpSpPr>
          <a:xfrm>
            <a:off x="7525959" y="5128253"/>
            <a:ext cx="4610649" cy="800550"/>
            <a:chOff x="7525959" y="5128253"/>
            <a:chExt cx="4610649" cy="800550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CCB97F31-D168-442C-A18F-0D438B7CC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7525959" y="5128253"/>
              <a:ext cx="4610649" cy="800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18380C-F8D9-4C8F-A606-690591FB667C}"/>
                </a:ext>
              </a:extLst>
            </p:cNvPr>
            <p:cNvSpPr/>
            <p:nvPr/>
          </p:nvSpPr>
          <p:spPr>
            <a:xfrm>
              <a:off x="9407212" y="5580404"/>
              <a:ext cx="2385984" cy="1735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4B2F1-B423-4308-A8D9-9D42A014C622}"/>
              </a:ext>
            </a:extLst>
          </p:cNvPr>
          <p:cNvGrpSpPr/>
          <p:nvPr/>
        </p:nvGrpSpPr>
        <p:grpSpPr>
          <a:xfrm>
            <a:off x="4249392" y="5683562"/>
            <a:ext cx="2511541" cy="205542"/>
            <a:chOff x="4249392" y="5683562"/>
            <a:chExt cx="2511541" cy="2055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306FEF-0F7B-4606-82BD-9BE9D4559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4249392" y="5716919"/>
              <a:ext cx="927051" cy="1366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7C9A4D-DC12-42A7-8701-CB8E464AE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5196160" y="5683562"/>
              <a:ext cx="1564773" cy="20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310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76CA30C-4579-4DFA-B270-3216152C63CF}"/>
              </a:ext>
            </a:extLst>
          </p:cNvPr>
          <p:cNvGrpSpPr/>
          <p:nvPr/>
        </p:nvGrpSpPr>
        <p:grpSpPr>
          <a:xfrm>
            <a:off x="133350" y="285750"/>
            <a:ext cx="3881438" cy="4544514"/>
            <a:chOff x="133350" y="285750"/>
            <a:chExt cx="3881438" cy="45445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C37562-B791-4B4C-A00B-B49B4F70729B}"/>
                </a:ext>
              </a:extLst>
            </p:cNvPr>
            <p:cNvSpPr txBox="1"/>
            <p:nvPr/>
          </p:nvSpPr>
          <p:spPr>
            <a:xfrm>
              <a:off x="133350" y="285750"/>
              <a:ext cx="37989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Exponential Problem: time between occurrences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F1BE3C6-7D40-4AD2-9CBD-1EB7970A8116}"/>
                </a:ext>
              </a:extLst>
            </p:cNvPr>
            <p:cNvGrpSpPr/>
            <p:nvPr/>
          </p:nvGrpSpPr>
          <p:grpSpPr>
            <a:xfrm>
              <a:off x="133350" y="785812"/>
              <a:ext cx="3881438" cy="4044452"/>
              <a:chOff x="133350" y="785812"/>
              <a:chExt cx="3881438" cy="404445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FC3C335-4DAB-43B4-BDA4-3195AD624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350" y="785812"/>
                <a:ext cx="3881438" cy="307111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55A7809-89F2-43F0-9CB9-297683C6C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4437" y="4049214"/>
                <a:ext cx="1076325" cy="78105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A115B8-685F-41FC-BC99-675A7E0FF82B}"/>
              </a:ext>
            </a:extLst>
          </p:cNvPr>
          <p:cNvGrpSpPr/>
          <p:nvPr/>
        </p:nvGrpSpPr>
        <p:grpSpPr>
          <a:xfrm>
            <a:off x="4532043" y="285750"/>
            <a:ext cx="7290342" cy="5781675"/>
            <a:chOff x="4829175" y="285750"/>
            <a:chExt cx="7290342" cy="57816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37A5BE-03B0-4FE7-8260-20B8F2B26738}"/>
                </a:ext>
              </a:extLst>
            </p:cNvPr>
            <p:cNvSpPr txBox="1"/>
            <p:nvPr/>
          </p:nvSpPr>
          <p:spPr>
            <a:xfrm>
              <a:off x="4829175" y="285750"/>
              <a:ext cx="2538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Poisson Problem: # occurrences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61356E2-AA44-437A-99B6-249FCDDE2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29175" y="778668"/>
              <a:ext cx="3833154" cy="1519238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986630-C741-43DA-AAB8-54A9837C1716}"/>
                </a:ext>
              </a:extLst>
            </p:cNvPr>
            <p:cNvGrpSpPr/>
            <p:nvPr/>
          </p:nvGrpSpPr>
          <p:grpSpPr>
            <a:xfrm>
              <a:off x="4981575" y="2638425"/>
              <a:ext cx="4152900" cy="1273374"/>
              <a:chOff x="4981575" y="2638425"/>
              <a:chExt cx="4152900" cy="1273374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3A1ABE-FF5B-4FF0-B322-8275D0D13482}"/>
                  </a:ext>
                </a:extLst>
              </p:cNvPr>
              <p:cNvSpPr txBox="1"/>
              <p:nvPr/>
            </p:nvSpPr>
            <p:spPr>
              <a:xfrm>
                <a:off x="4981575" y="2638425"/>
                <a:ext cx="9168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1. Poisson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1ACEC76-00E5-45D0-BD00-FA9BF71BF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7300" y="2968824"/>
                <a:ext cx="4067175" cy="942975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F70EACE-5F54-4D22-88E3-CE0D02DC0189}"/>
                </a:ext>
              </a:extLst>
            </p:cNvPr>
            <p:cNvGrpSpPr/>
            <p:nvPr/>
          </p:nvGrpSpPr>
          <p:grpSpPr>
            <a:xfrm>
              <a:off x="5067300" y="4216497"/>
              <a:ext cx="2924903" cy="1624248"/>
              <a:chOff x="7747929" y="4768947"/>
              <a:chExt cx="2924903" cy="1624248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9117E6A-84BF-426D-9F74-197E5CEF2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57362" y="5214956"/>
                <a:ext cx="2554225" cy="1178239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EAB58C-45B6-470B-9534-95B20CE121FF}"/>
                  </a:ext>
                </a:extLst>
              </p:cNvPr>
              <p:cNvSpPr txBox="1"/>
              <p:nvPr/>
            </p:nvSpPr>
            <p:spPr>
              <a:xfrm>
                <a:off x="7747929" y="4768947"/>
                <a:ext cx="29249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2. Option 1 Exponential / Continuous 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4215D6E-718D-4AE3-A5F8-6526E589161D}"/>
                </a:ext>
              </a:extLst>
            </p:cNvPr>
            <p:cNvGrpSpPr/>
            <p:nvPr/>
          </p:nvGrpSpPr>
          <p:grpSpPr>
            <a:xfrm>
              <a:off x="8467725" y="4213419"/>
              <a:ext cx="3651792" cy="1627326"/>
              <a:chOff x="8467725" y="4213419"/>
              <a:chExt cx="3651792" cy="162732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3519BBB-C434-4DC0-9011-0801BD9B8BA7}"/>
                  </a:ext>
                </a:extLst>
              </p:cNvPr>
              <p:cNvSpPr txBox="1"/>
              <p:nvPr/>
            </p:nvSpPr>
            <p:spPr>
              <a:xfrm>
                <a:off x="8467725" y="4213419"/>
                <a:ext cx="15925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2. Option 2 Poisson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FA332D2-E647-4F7B-AE20-30211A81A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53487" y="4662507"/>
                <a:ext cx="3566030" cy="1178238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EC581F-A6DB-4282-BD46-9BBF8C364B22}"/>
                </a:ext>
              </a:extLst>
            </p:cNvPr>
            <p:cNvCxnSpPr/>
            <p:nvPr/>
          </p:nvCxnSpPr>
          <p:spPr>
            <a:xfrm>
              <a:off x="8229964" y="4272057"/>
              <a:ext cx="0" cy="1795368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592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E7C73C-8875-49D4-8722-2B1FDF8927FD}"/>
              </a:ext>
            </a:extLst>
          </p:cNvPr>
          <p:cNvSpPr txBox="1"/>
          <p:nvPr/>
        </p:nvSpPr>
        <p:spPr>
          <a:xfrm>
            <a:off x="204787" y="333375"/>
            <a:ext cx="1102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Memoryless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B052B-20D8-439E-8CA0-B0236F944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847725"/>
            <a:ext cx="4569909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08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3E376-1DCA-408A-AD76-8158BBE8AB19}"/>
              </a:ext>
            </a:extLst>
          </p:cNvPr>
          <p:cNvSpPr txBox="1"/>
          <p:nvPr/>
        </p:nvSpPr>
        <p:spPr>
          <a:xfrm>
            <a:off x="59842" y="145711"/>
            <a:ext cx="4087113" cy="669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Lecture 2: Random Variables Part II (Expectations)</a:t>
            </a:r>
            <a:br>
              <a:rPr lang="en-US" sz="1100" b="1" dirty="0">
                <a:solidFill>
                  <a:schemeClr val="accent1"/>
                </a:solidFill>
              </a:rPr>
            </a:br>
            <a:br>
              <a:rPr lang="en-US" sz="1100" b="1" dirty="0">
                <a:solidFill>
                  <a:schemeClr val="accent1"/>
                </a:solidFill>
              </a:rPr>
            </a:br>
            <a:r>
              <a:rPr lang="en-US" sz="1100" b="1" dirty="0"/>
              <a:t>a. Random Variable – Expected Value </a:t>
            </a:r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pPr marL="285750" indent="-285750">
              <a:buAutoNum type="romanLcPeriod"/>
            </a:pPr>
            <a:r>
              <a:rPr lang="en-US" sz="1100" dirty="0"/>
              <a:t>Expected Value Examples</a:t>
            </a:r>
          </a:p>
          <a:p>
            <a:pPr marL="285750" indent="-285750">
              <a:buAutoNum type="romanLcPeriod"/>
            </a:pPr>
            <a:endParaRPr lang="en-US" sz="1100" dirty="0"/>
          </a:p>
          <a:p>
            <a:pPr marL="285750" indent="-285750">
              <a:buAutoNum type="romanLcPeriod"/>
            </a:pPr>
            <a:endParaRPr lang="en-US" sz="1100" dirty="0"/>
          </a:p>
          <a:p>
            <a:pPr marL="285750" indent="-285750">
              <a:buAutoNum type="romanLcPeriod"/>
            </a:pPr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b="1" dirty="0"/>
          </a:p>
          <a:p>
            <a:r>
              <a:rPr lang="en-US" sz="1100" b="1" dirty="0"/>
              <a:t>b. Random Variable - Variance</a:t>
            </a:r>
          </a:p>
          <a:p>
            <a:endParaRPr lang="en-US" sz="1100" b="1" dirty="0"/>
          </a:p>
          <a:p>
            <a:endParaRPr lang="en-US" sz="1100" b="1" dirty="0"/>
          </a:p>
          <a:p>
            <a:r>
              <a:rPr lang="en-US" sz="1100" b="1" dirty="0"/>
              <a:t>c. Functions of Random Variable X</a:t>
            </a:r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r>
              <a:rPr lang="en-US" sz="1100" dirty="0"/>
              <a:t>i. Formulas</a:t>
            </a:r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0D3286-075A-4C7B-A3FD-9C938637788A}"/>
              </a:ext>
            </a:extLst>
          </p:cNvPr>
          <p:cNvCxnSpPr>
            <a:cxnSpLocks/>
          </p:cNvCxnSpPr>
          <p:nvPr/>
        </p:nvCxnSpPr>
        <p:spPr>
          <a:xfrm>
            <a:off x="4223173" y="77258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EB619-3695-40AB-8E39-D5DCB0BBE757}"/>
              </a:ext>
            </a:extLst>
          </p:cNvPr>
          <p:cNvCxnSpPr>
            <a:cxnSpLocks/>
          </p:cNvCxnSpPr>
          <p:nvPr/>
        </p:nvCxnSpPr>
        <p:spPr>
          <a:xfrm>
            <a:off x="8174566" y="96308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94BCA8-6D5B-4F24-A04E-A02F181D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" y="748240"/>
            <a:ext cx="4114970" cy="1048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25E85-8880-4C27-82A7-062288FE2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2083769"/>
            <a:ext cx="2826481" cy="380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00F090-7477-4C12-8CAB-EC5FBF6E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32" y="2373714"/>
            <a:ext cx="3292701" cy="436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0ED755-03B5-4CA4-8A55-5EACFD9C0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70" y="2808592"/>
            <a:ext cx="891770" cy="23223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89889F8-94B8-4C5D-B2C0-6F3728526959}"/>
              </a:ext>
            </a:extLst>
          </p:cNvPr>
          <p:cNvGrpSpPr/>
          <p:nvPr/>
        </p:nvGrpSpPr>
        <p:grpSpPr>
          <a:xfrm>
            <a:off x="622300" y="3021774"/>
            <a:ext cx="1025552" cy="304800"/>
            <a:chOff x="622300" y="3021774"/>
            <a:chExt cx="1025552" cy="3048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A1E383B-1E77-47D3-BC8C-BE006CF01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300" y="3021774"/>
              <a:ext cx="433388" cy="3048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70434B8-4CA6-4394-9106-FC9FF43C2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5688" y="3040824"/>
              <a:ext cx="592164" cy="20982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E01F3C-3305-4A92-8BE3-645F4B2AE970}"/>
              </a:ext>
            </a:extLst>
          </p:cNvPr>
          <p:cNvGrpSpPr/>
          <p:nvPr/>
        </p:nvGrpSpPr>
        <p:grpSpPr>
          <a:xfrm>
            <a:off x="24917" y="4088774"/>
            <a:ext cx="4174812" cy="1343016"/>
            <a:chOff x="0" y="3383568"/>
            <a:chExt cx="4174812" cy="134301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93F9E37-B230-446E-8A15-D8133B516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842" y="3383568"/>
              <a:ext cx="3894091" cy="902242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DE5DE73-C26F-46BE-A3B2-58069A2E7DAE}"/>
                </a:ext>
              </a:extLst>
            </p:cNvPr>
            <p:cNvGrpSpPr/>
            <p:nvPr/>
          </p:nvGrpSpPr>
          <p:grpSpPr>
            <a:xfrm>
              <a:off x="0" y="4259707"/>
              <a:ext cx="4174812" cy="466877"/>
              <a:chOff x="0" y="4259707"/>
              <a:chExt cx="4174812" cy="466877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656EE91C-97B1-422F-B7B0-0E1AB92888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09" y="4259707"/>
                <a:ext cx="4087113" cy="17965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29B7E40-F61C-4DFC-B9D3-C1811753E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4523227"/>
                <a:ext cx="4174812" cy="203357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9A23A5A-E856-4B9B-B26B-FF23C033349B}"/>
              </a:ext>
            </a:extLst>
          </p:cNvPr>
          <p:cNvGrpSpPr/>
          <p:nvPr/>
        </p:nvGrpSpPr>
        <p:grpSpPr>
          <a:xfrm>
            <a:off x="121293" y="5773740"/>
            <a:ext cx="2317107" cy="938549"/>
            <a:chOff x="156728" y="5233579"/>
            <a:chExt cx="2693061" cy="104466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14FDE7B-F30E-457F-974A-351AF9EC4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56728" y="5233579"/>
              <a:ext cx="2214998" cy="34397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B930D03-E778-41B1-8892-958A8CFE2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6728" y="5604255"/>
              <a:ext cx="2672197" cy="23005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B989895-0BA3-4082-882E-8F27EDCD2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6728" y="5869320"/>
              <a:ext cx="2693061" cy="40892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5D334E2-FEC8-482A-86B0-E9F3A317676D}"/>
              </a:ext>
            </a:extLst>
          </p:cNvPr>
          <p:cNvGrpSpPr/>
          <p:nvPr/>
        </p:nvGrpSpPr>
        <p:grpSpPr>
          <a:xfrm>
            <a:off x="1039385" y="3539725"/>
            <a:ext cx="2071714" cy="331071"/>
            <a:chOff x="156728" y="5827567"/>
            <a:chExt cx="2658286" cy="41242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B976E51-6269-43B0-89FA-FB3989A3E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6728" y="5867812"/>
              <a:ext cx="2599971" cy="372184"/>
            </a:xfrm>
            <a:prstGeom prst="rect">
              <a:avLst/>
            </a:prstGeom>
          </p:spPr>
        </p:pic>
        <p:sp>
          <p:nvSpPr>
            <p:cNvPr id="40" name="Star: 5 Points 39">
              <a:extLst>
                <a:ext uri="{FF2B5EF4-FFF2-40B4-BE49-F238E27FC236}">
                  <a16:creationId xmlns:a16="http://schemas.microsoft.com/office/drawing/2014/main" id="{2EAB7F1A-B09D-4E2E-BCED-1D8ECFD8D7A7}"/>
                </a:ext>
              </a:extLst>
            </p:cNvPr>
            <p:cNvSpPr/>
            <p:nvPr/>
          </p:nvSpPr>
          <p:spPr>
            <a:xfrm>
              <a:off x="2662614" y="5827567"/>
              <a:ext cx="152400" cy="132938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538DADBA-DE91-4EF5-A5DB-48880FA4F7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1533" y="94327"/>
            <a:ext cx="3866248" cy="2204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14F5D9E-54CD-433D-BDF1-AB99E6B00AE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2808" y="303681"/>
            <a:ext cx="2506156" cy="1867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C9BF376-E8B6-4EB4-A374-3A29C7A9389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87778" y="524125"/>
            <a:ext cx="1986398" cy="20103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B726B9A-A925-4A66-9050-B19167F6A2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51030" y="1081380"/>
            <a:ext cx="2180485" cy="6703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B6DAB4-7337-4175-9F03-377FDB996C6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45081" y="855090"/>
            <a:ext cx="1258189" cy="14715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9F05DA2E-99D0-4770-880C-F8C6E9500FF8}"/>
              </a:ext>
            </a:extLst>
          </p:cNvPr>
          <p:cNvSpPr txBox="1"/>
          <p:nvPr/>
        </p:nvSpPr>
        <p:spPr>
          <a:xfrm>
            <a:off x="4223161" y="797862"/>
            <a:ext cx="39030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ii. Discrete Example </a:t>
            </a:r>
            <a:r>
              <a:rPr lang="en-US" sz="1100" dirty="0">
                <a:sym typeface="Wingdings" panose="05000000000000000000" pitchFamily="2" charset="2"/>
              </a:rPr>
              <a:t></a:t>
            </a:r>
            <a:endParaRPr lang="en-US" sz="11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5508D49-B3E9-4600-ACA0-AA7C1AAC5AD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8698" y="1178700"/>
            <a:ext cx="1552853" cy="475684"/>
          </a:xfrm>
          <a:prstGeom prst="rect">
            <a:avLst/>
          </a:prstGeom>
        </p:spPr>
      </p:pic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43A78FB8-7FE7-4E54-A726-E4E3E97A0866}"/>
              </a:ext>
            </a:extLst>
          </p:cNvPr>
          <p:cNvSpPr/>
          <p:nvPr/>
        </p:nvSpPr>
        <p:spPr>
          <a:xfrm rot="5400000">
            <a:off x="6411623" y="1360614"/>
            <a:ext cx="196459" cy="1118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C6B0C3-32DA-4FBD-A865-74C71DF820F8}"/>
              </a:ext>
            </a:extLst>
          </p:cNvPr>
          <p:cNvGrpSpPr/>
          <p:nvPr/>
        </p:nvGrpSpPr>
        <p:grpSpPr>
          <a:xfrm>
            <a:off x="4338112" y="2183508"/>
            <a:ext cx="3456635" cy="1363154"/>
            <a:chOff x="4287778" y="2183508"/>
            <a:chExt cx="3456635" cy="13631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3F750BE-0CF0-4308-90D0-88A5812442A7}"/>
                </a:ext>
              </a:extLst>
            </p:cNvPr>
            <p:cNvGrpSpPr/>
            <p:nvPr/>
          </p:nvGrpSpPr>
          <p:grpSpPr>
            <a:xfrm>
              <a:off x="4287778" y="2183508"/>
              <a:ext cx="3456635" cy="899227"/>
              <a:chOff x="4299392" y="2183508"/>
              <a:chExt cx="3456635" cy="89922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9092051-37C4-4E8D-9219-C2B2447AE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99392" y="2183508"/>
                <a:ext cx="3456635" cy="66110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86E03D7-0F40-4DED-A016-8B290E718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75463" y="2912464"/>
                <a:ext cx="1394383" cy="170271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480FA8-E977-4648-952B-CBAEF65F8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87778" y="3126526"/>
              <a:ext cx="2936387" cy="420136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1B559C3-0E32-486F-9B5D-E311647DF4D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38112" y="3980799"/>
            <a:ext cx="3760235" cy="36187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DD4FE1D-C56B-41F1-A3DB-4928985F5A61}"/>
              </a:ext>
            </a:extLst>
          </p:cNvPr>
          <p:cNvSpPr txBox="1"/>
          <p:nvPr/>
        </p:nvSpPr>
        <p:spPr>
          <a:xfrm>
            <a:off x="4251806" y="3707039"/>
            <a:ext cx="2361378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lphaLcPeriod"/>
            </a:pPr>
            <a:r>
              <a:rPr lang="en-US" sz="1100" b="1" dirty="0"/>
              <a:t>Covariance &amp; Correlation</a:t>
            </a:r>
          </a:p>
          <a:p>
            <a:pPr marL="228600" indent="-228600">
              <a:buAutoNum type="alphaLcPeriod"/>
            </a:pPr>
            <a:endParaRPr lang="en-US" sz="1100" b="1" dirty="0"/>
          </a:p>
          <a:p>
            <a:pPr marL="228600" indent="-228600">
              <a:buAutoNum type="alphaLcPeriod"/>
            </a:pPr>
            <a:endParaRPr lang="en-US" sz="1100" b="1" dirty="0"/>
          </a:p>
          <a:p>
            <a:pPr marL="228600" indent="-228600">
              <a:buAutoNum type="alphaLcPeriod"/>
            </a:pPr>
            <a:endParaRPr lang="en-US" sz="1100" b="1" dirty="0"/>
          </a:p>
          <a:p>
            <a:pPr marL="228600" indent="-228600">
              <a:buAutoNum type="alphaLcPeriod"/>
            </a:pPr>
            <a:endParaRPr lang="en-US" sz="1100" b="1" dirty="0"/>
          </a:p>
          <a:p>
            <a:pPr marL="228600" indent="-228600">
              <a:buAutoNum type="alphaLcPeriod"/>
            </a:pPr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21BFC4-87A1-44DB-AF5C-58F519ECF16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358669" y="4483356"/>
            <a:ext cx="2227664" cy="19949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7D56528-62B9-486B-A16B-A44F8E7DD8BA}"/>
              </a:ext>
            </a:extLst>
          </p:cNvPr>
          <p:cNvGrpSpPr/>
          <p:nvPr/>
        </p:nvGrpSpPr>
        <p:grpSpPr>
          <a:xfrm>
            <a:off x="4371990" y="4967994"/>
            <a:ext cx="3505328" cy="710828"/>
            <a:chOff x="4371990" y="4967994"/>
            <a:chExt cx="3505328" cy="7108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60F644-7893-473A-93B2-9EA9C1A2B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425169" y="5242885"/>
              <a:ext cx="3452149" cy="4359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425AFD6-A123-4D75-A40C-906E11268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371990" y="4967994"/>
              <a:ext cx="1273091" cy="18961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87898D-31D6-46D1-B9FE-6E42EC4F67E4}"/>
              </a:ext>
            </a:extLst>
          </p:cNvPr>
          <p:cNvGrpSpPr/>
          <p:nvPr/>
        </p:nvGrpSpPr>
        <p:grpSpPr>
          <a:xfrm>
            <a:off x="8222929" y="183966"/>
            <a:ext cx="3919921" cy="2859922"/>
            <a:chOff x="8222929" y="183966"/>
            <a:chExt cx="3919921" cy="285992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9C976EE-683C-4828-B27B-56A26D026039}"/>
                </a:ext>
              </a:extLst>
            </p:cNvPr>
            <p:cNvGrpSpPr/>
            <p:nvPr/>
          </p:nvGrpSpPr>
          <p:grpSpPr>
            <a:xfrm>
              <a:off x="8287527" y="549491"/>
              <a:ext cx="3855323" cy="2494397"/>
              <a:chOff x="8270637" y="362411"/>
              <a:chExt cx="3855323" cy="2494397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98D9C52-EAA2-4605-B93C-A94F23274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270637" y="362411"/>
                <a:ext cx="3647791" cy="163257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4C68AC7-BBBE-450A-BE74-AD79F370A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70638" y="2116994"/>
                <a:ext cx="3855322" cy="739814"/>
              </a:xfrm>
              <a:prstGeom prst="rect">
                <a:avLst/>
              </a:prstGeom>
            </p:spPr>
          </p:pic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DB3607-8413-4043-99E5-D752518AA9C4}"/>
                </a:ext>
              </a:extLst>
            </p:cNvPr>
            <p:cNvSpPr txBox="1"/>
            <p:nvPr/>
          </p:nvSpPr>
          <p:spPr>
            <a:xfrm>
              <a:off x="8222929" y="183966"/>
              <a:ext cx="309095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1" dirty="0"/>
                <a:t>b.    Moment Generating Functions (m.g.f)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14280BE-A646-43FD-B621-3EB1776031D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89280" y="5809539"/>
            <a:ext cx="1524736" cy="32628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BDC01E-739C-44A9-AED9-AB7A6D503D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409659" y="5838911"/>
            <a:ext cx="1636569" cy="5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3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33E376-1DCA-408A-AD76-8158BBE8AB19}"/>
              </a:ext>
            </a:extLst>
          </p:cNvPr>
          <p:cNvSpPr txBox="1"/>
          <p:nvPr/>
        </p:nvSpPr>
        <p:spPr>
          <a:xfrm>
            <a:off x="34734" y="175253"/>
            <a:ext cx="408711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/>
                </a:solidFill>
              </a:rPr>
              <a:t>Lecture 3: Bivariate (Joint) Random Variables</a:t>
            </a:r>
            <a:br>
              <a:rPr lang="en-US" sz="1100" b="1" dirty="0">
                <a:solidFill>
                  <a:schemeClr val="accent1"/>
                </a:solidFill>
              </a:rPr>
            </a:br>
            <a:br>
              <a:rPr lang="en-US" sz="1100" b="1" dirty="0">
                <a:solidFill>
                  <a:schemeClr val="accent1"/>
                </a:solidFill>
              </a:rPr>
            </a:br>
            <a:r>
              <a:rPr lang="en-US" sz="1100" b="1" dirty="0"/>
              <a:t>a. Consider 2 random variables </a:t>
            </a:r>
            <a:r>
              <a:rPr lang="en-US" sz="1100" b="1" i="1" dirty="0"/>
              <a:t>simultaneously</a:t>
            </a:r>
          </a:p>
          <a:p>
            <a:endParaRPr lang="en-US" sz="1100" b="1" i="1" dirty="0"/>
          </a:p>
          <a:p>
            <a:endParaRPr lang="en-US" sz="1100" b="1" i="1" dirty="0"/>
          </a:p>
          <a:p>
            <a:endParaRPr lang="en-US" sz="1100" b="1" i="1" dirty="0"/>
          </a:p>
          <a:p>
            <a:endParaRPr lang="en-US" sz="1100" b="1" i="1" dirty="0"/>
          </a:p>
          <a:p>
            <a:endParaRPr lang="en-US" sz="1100" b="1" i="1" dirty="0"/>
          </a:p>
          <a:p>
            <a:endParaRPr lang="en-US" sz="1100" b="1" i="1" dirty="0"/>
          </a:p>
          <a:p>
            <a:endParaRPr lang="en-US" sz="1100" b="1" i="1" dirty="0"/>
          </a:p>
          <a:p>
            <a:endParaRPr lang="en-US" sz="1100" b="1" i="1" dirty="0"/>
          </a:p>
          <a:p>
            <a:r>
              <a:rPr lang="en-US" sz="1100" dirty="0"/>
              <a:t>i. Example </a:t>
            </a:r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0D3286-075A-4C7B-A3FD-9C938637788A}"/>
              </a:ext>
            </a:extLst>
          </p:cNvPr>
          <p:cNvCxnSpPr>
            <a:cxnSpLocks/>
          </p:cNvCxnSpPr>
          <p:nvPr/>
        </p:nvCxnSpPr>
        <p:spPr>
          <a:xfrm>
            <a:off x="4223173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8B56B9F-A390-4C0A-B47B-AC205D638CB7}"/>
              </a:ext>
            </a:extLst>
          </p:cNvPr>
          <p:cNvSpPr txBox="1"/>
          <p:nvPr/>
        </p:nvSpPr>
        <p:spPr>
          <a:xfrm>
            <a:off x="4271533" y="67733"/>
            <a:ext cx="3903021" cy="65248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b. Bivariate CDFs</a:t>
            </a: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pPr marL="285750" indent="-285750">
              <a:buAutoNum type="romanLcPeriod"/>
            </a:pPr>
            <a:r>
              <a:rPr lang="en-US" sz="1100" b="1" dirty="0">
                <a:solidFill>
                  <a:schemeClr val="accent2"/>
                </a:solidFill>
              </a:rPr>
              <a:t>Properties</a:t>
            </a: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r>
              <a:rPr lang="en-US" sz="1100" b="1" dirty="0"/>
              <a:t>c. Marginal Distributions of X and Y – Part I  </a:t>
            </a: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pPr marL="285750" indent="-285750">
              <a:buAutoNum type="romanLcPeriod"/>
            </a:pPr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2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r>
              <a:rPr lang="en-US" sz="1100" b="1" dirty="0">
                <a:solidFill>
                  <a:schemeClr val="accent6"/>
                </a:solidFill>
              </a:rPr>
              <a:t> 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EB619-3695-40AB-8E39-D5DCB0BBE757}"/>
              </a:ext>
            </a:extLst>
          </p:cNvPr>
          <p:cNvCxnSpPr>
            <a:cxnSpLocks/>
          </p:cNvCxnSpPr>
          <p:nvPr/>
        </p:nvCxnSpPr>
        <p:spPr>
          <a:xfrm>
            <a:off x="8174566" y="67733"/>
            <a:ext cx="0" cy="6722534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8539E1F-5E7A-4641-B14D-D717B2E39FFE}"/>
              </a:ext>
            </a:extLst>
          </p:cNvPr>
          <p:cNvSpPr txBox="1"/>
          <p:nvPr/>
        </p:nvSpPr>
        <p:spPr>
          <a:xfrm>
            <a:off x="8137780" y="33620"/>
            <a:ext cx="4054217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c. Cumulative Distribution Functions (cdf)</a:t>
            </a:r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endParaRPr lang="en-US" sz="1100" b="1" dirty="0"/>
          </a:p>
          <a:p>
            <a:r>
              <a:rPr lang="en-US" sz="1100" b="1" dirty="0"/>
              <a:t>d. Conditional Distributions  </a:t>
            </a:r>
          </a:p>
          <a:p>
            <a:endParaRPr lang="en-US" sz="1100" b="1" dirty="0">
              <a:solidFill>
                <a:schemeClr val="accent6"/>
              </a:solidFill>
            </a:endParaRPr>
          </a:p>
          <a:p>
            <a:r>
              <a:rPr lang="en-US" sz="1100" b="1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86A58-8744-4F46-BF97-357B3AE8E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9" y="752475"/>
            <a:ext cx="4032469" cy="12192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D2192F8-C123-45EB-AD6A-93E4328E152E}"/>
              </a:ext>
            </a:extLst>
          </p:cNvPr>
          <p:cNvGrpSpPr/>
          <p:nvPr/>
        </p:nvGrpSpPr>
        <p:grpSpPr>
          <a:xfrm>
            <a:off x="59829" y="2255520"/>
            <a:ext cx="2294751" cy="1124840"/>
            <a:chOff x="59829" y="2255520"/>
            <a:chExt cx="2294751" cy="11248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6537E9-BF00-421C-BDD1-6F57DEEE1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29" y="2255520"/>
              <a:ext cx="2111871" cy="7336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D70736-4FB3-46DB-8DE2-1E3458D3F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288" y="2989198"/>
              <a:ext cx="2240292" cy="39116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AA319FC-D940-4953-8437-552064C8A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392" y="2846518"/>
            <a:ext cx="2587183" cy="49055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FEA36EE-78C6-4322-AA13-C785AD67E57C}"/>
              </a:ext>
            </a:extLst>
          </p:cNvPr>
          <p:cNvGrpSpPr/>
          <p:nvPr/>
        </p:nvGrpSpPr>
        <p:grpSpPr>
          <a:xfrm>
            <a:off x="34734" y="3445796"/>
            <a:ext cx="4112221" cy="1668135"/>
            <a:chOff x="34734" y="3445796"/>
            <a:chExt cx="4112221" cy="166813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2DD6C6-D246-41A6-A519-8E01A6DBB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34" y="3445796"/>
              <a:ext cx="4112221" cy="63568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9F3CE7-F7D0-49BE-8FD0-EE246AAAC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41" y="4081966"/>
              <a:ext cx="2763203" cy="1031965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2838B1F-90C7-43E6-8D21-CC67D98470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08" y="5137932"/>
            <a:ext cx="2645869" cy="16514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DFECF9-9BB4-48BF-A157-3F96C9CE94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9392" y="333702"/>
            <a:ext cx="3762170" cy="12158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4833F7-B2BA-45A2-8BD0-88FDF2D90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9392" y="1704196"/>
            <a:ext cx="3762171" cy="8603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ECB6A7-87F0-458B-A4C7-890E6A1817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1046" y="3429000"/>
            <a:ext cx="3810525" cy="54489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992D165-CA2D-4D78-9470-CD9612A90C2D}"/>
              </a:ext>
            </a:extLst>
          </p:cNvPr>
          <p:cNvGrpSpPr/>
          <p:nvPr/>
        </p:nvGrpSpPr>
        <p:grpSpPr>
          <a:xfrm>
            <a:off x="4276531" y="4401186"/>
            <a:ext cx="3821816" cy="978192"/>
            <a:chOff x="4276531" y="4401186"/>
            <a:chExt cx="3821816" cy="97819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427F7BE-F64A-451E-B5F3-B10E6B7F9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99392" y="4401186"/>
              <a:ext cx="3798955" cy="302572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0EC2CC1-3D09-4A49-9595-B67376DE14AD}"/>
                </a:ext>
              </a:extLst>
            </p:cNvPr>
            <p:cNvGrpSpPr/>
            <p:nvPr/>
          </p:nvGrpSpPr>
          <p:grpSpPr>
            <a:xfrm>
              <a:off x="4276531" y="4783468"/>
              <a:ext cx="1965562" cy="595910"/>
              <a:chOff x="4276531" y="4783468"/>
              <a:chExt cx="1965562" cy="595910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7EE9E1B-8ED2-4A19-842A-864180FEA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77069" y="4783468"/>
                <a:ext cx="1786473" cy="297746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93A14E8-87B8-4D93-A25A-5296724C4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76531" y="5053575"/>
                <a:ext cx="1965562" cy="325803"/>
              </a:xfrm>
              <a:prstGeom prst="rect">
                <a:avLst/>
              </a:prstGeom>
            </p:spPr>
          </p:pic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6217CD2-606C-4DDC-AC25-DF82502AE0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1521" y="5351321"/>
            <a:ext cx="3826826" cy="8195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1DA2DC-D932-41FC-9E46-6CED38A92C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9392" y="6235361"/>
            <a:ext cx="2952744" cy="56809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095B1BE-5977-4949-8CDA-3631FE3DC0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22912" y="318480"/>
            <a:ext cx="3866245" cy="663977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6D87998-B1C2-4E35-B2B7-4FEC96CF28EB}"/>
              </a:ext>
            </a:extLst>
          </p:cNvPr>
          <p:cNvGrpSpPr/>
          <p:nvPr/>
        </p:nvGrpSpPr>
        <p:grpSpPr>
          <a:xfrm>
            <a:off x="8202413" y="1010348"/>
            <a:ext cx="3989586" cy="2059240"/>
            <a:chOff x="8202413" y="1010348"/>
            <a:chExt cx="3989586" cy="205924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6EDB5F0-B942-4B5C-B2C5-FD902DD258E0}"/>
                </a:ext>
              </a:extLst>
            </p:cNvPr>
            <p:cNvGrpSpPr/>
            <p:nvPr/>
          </p:nvGrpSpPr>
          <p:grpSpPr>
            <a:xfrm>
              <a:off x="8202413" y="1010348"/>
              <a:ext cx="3989586" cy="1732852"/>
              <a:chOff x="8202413" y="1010348"/>
              <a:chExt cx="3989586" cy="1732852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70BE358-E617-4699-8389-20945EBAF79F}"/>
                  </a:ext>
                </a:extLst>
              </p:cNvPr>
              <p:cNvGrpSpPr/>
              <p:nvPr/>
            </p:nvGrpSpPr>
            <p:grpSpPr>
              <a:xfrm>
                <a:off x="8202413" y="1010348"/>
                <a:ext cx="3989586" cy="1630075"/>
                <a:chOff x="8202413" y="1010348"/>
                <a:chExt cx="3989586" cy="1630075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2A74C429-5E0B-4C58-8495-796CFEBF0A66}"/>
                    </a:ext>
                  </a:extLst>
                </p:cNvPr>
                <p:cNvGrpSpPr/>
                <p:nvPr/>
              </p:nvGrpSpPr>
              <p:grpSpPr>
                <a:xfrm>
                  <a:off x="8202413" y="1010348"/>
                  <a:ext cx="3989586" cy="1630075"/>
                  <a:chOff x="8202413" y="1010348"/>
                  <a:chExt cx="3989586" cy="1630075"/>
                </a:xfrm>
              </p:grpSpPr>
              <p:pic>
                <p:nvPicPr>
                  <p:cNvPr id="49" name="Picture 48">
                    <a:extLst>
                      <a:ext uri="{FF2B5EF4-FFF2-40B4-BE49-F238E27FC236}">
                        <a16:creationId xmlns:a16="http://schemas.microsoft.com/office/drawing/2014/main" id="{2D94D144-166B-4BE8-9A44-4492EDFF47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202413" y="1010348"/>
                    <a:ext cx="3709514" cy="703453"/>
                  </a:xfrm>
                  <a:prstGeom prst="rect">
                    <a:avLst/>
                  </a:prstGeom>
                </p:spPr>
              </p:pic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A140B4A7-DB62-41C6-946F-2C0603F728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8222912" y="1815994"/>
                    <a:ext cx="3969087" cy="82442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9098ED25-F443-47A7-8C8E-772A19DD4B82}"/>
                    </a:ext>
                  </a:extLst>
                </p:cNvPr>
                <p:cNvSpPr/>
                <p:nvPr/>
              </p:nvSpPr>
              <p:spPr>
                <a:xfrm>
                  <a:off x="10448923" y="2345463"/>
                  <a:ext cx="209551" cy="20187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4DD6C6C-F3D2-49F8-8955-8A5AE3E68E4B}"/>
                  </a:ext>
                </a:extLst>
              </p:cNvPr>
              <p:cNvCxnSpPr>
                <a:stCxn id="53" idx="4"/>
              </p:cNvCxnSpPr>
              <p:nvPr/>
            </p:nvCxnSpPr>
            <p:spPr>
              <a:xfrm>
                <a:off x="10553699" y="2547339"/>
                <a:ext cx="9526" cy="19586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CC96F02-B41E-445A-AEB6-7022956602D2}"/>
                </a:ext>
              </a:extLst>
            </p:cNvPr>
            <p:cNvSpPr txBox="1"/>
            <p:nvPr/>
          </p:nvSpPr>
          <p:spPr>
            <a:xfrm>
              <a:off x="10156034" y="2731034"/>
              <a:ext cx="10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</a:rPr>
                <a:t>Integrating on x</a:t>
              </a:r>
              <a:br>
                <a:rPr lang="en-US" sz="800" dirty="0">
                  <a:solidFill>
                    <a:srgbClr val="FF0000"/>
                  </a:solidFill>
                </a:rPr>
              </a:br>
              <a:r>
                <a:rPr lang="en-US" sz="800" dirty="0">
                  <a:solidFill>
                    <a:srgbClr val="FF0000"/>
                  </a:solidFill>
                </a:rPr>
                <a:t>treat y like constant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D2C0F27-AAF3-418E-8738-9B288C814EC9}"/>
              </a:ext>
            </a:extLst>
          </p:cNvPr>
          <p:cNvGrpSpPr/>
          <p:nvPr/>
        </p:nvGrpSpPr>
        <p:grpSpPr>
          <a:xfrm>
            <a:off x="8220762" y="3306505"/>
            <a:ext cx="3785409" cy="707782"/>
            <a:chOff x="8220762" y="3306505"/>
            <a:chExt cx="3785409" cy="707782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516828B-B126-482B-A976-015A05AE3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0762" y="3306505"/>
              <a:ext cx="3785409" cy="707782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0B69666-2B63-4CE2-B661-A08BFEF701F3}"/>
                </a:ext>
              </a:extLst>
            </p:cNvPr>
            <p:cNvSpPr/>
            <p:nvPr/>
          </p:nvSpPr>
          <p:spPr>
            <a:xfrm>
              <a:off x="9700260" y="3787139"/>
              <a:ext cx="205740" cy="1305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F3CC1FFE-FA9C-42B6-B7F9-FF53DF9440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48180" y="4064670"/>
            <a:ext cx="3909085" cy="66553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E3E807-BBEC-4CDE-A519-99BB9ECCCC8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30987" y="4932341"/>
            <a:ext cx="3039649" cy="9791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4F7E9AA-982A-402E-986E-79093EC364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77041" y="6074836"/>
            <a:ext cx="3757986" cy="7015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8FAA57-E6B0-4E06-BB5E-5AA2B544139C}"/>
              </a:ext>
            </a:extLst>
          </p:cNvPr>
          <p:cNvSpPr txBox="1"/>
          <p:nvPr/>
        </p:nvSpPr>
        <p:spPr>
          <a:xfrm>
            <a:off x="2506468" y="2171063"/>
            <a:ext cx="1636582" cy="9387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/>
                </a:solidFill>
              </a:rPr>
              <a:t>Double Integrals</a:t>
            </a:r>
            <a:r>
              <a:rPr lang="en-US" sz="1100" dirty="0"/>
              <a:t>: find cdf of continuous pdf</a:t>
            </a:r>
            <a:br>
              <a:rPr lang="en-US" sz="1100" dirty="0"/>
            </a:br>
            <a:r>
              <a:rPr lang="en-US" sz="1100" b="1" dirty="0">
                <a:solidFill>
                  <a:schemeClr val="accent6"/>
                </a:solidFill>
              </a:rPr>
              <a:t>Single Integrals</a:t>
            </a:r>
            <a:r>
              <a:rPr lang="en-US" sz="1100" dirty="0"/>
              <a:t>: marginal pdfs; 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254545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FA60F4-15E4-464B-B7C7-AE4CA92C10FD}"/>
              </a:ext>
            </a:extLst>
          </p:cNvPr>
          <p:cNvSpPr txBox="1"/>
          <p:nvPr/>
        </p:nvSpPr>
        <p:spPr>
          <a:xfrm>
            <a:off x="203200" y="41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Marginal Distributions of X and Y – Part II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D04FB-C081-4B3F-B4B3-77FF6E77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836429"/>
            <a:ext cx="5738285" cy="2787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7DED5C-3D16-4325-9E98-09E182B8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337169"/>
            <a:ext cx="3178174" cy="1362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B7FCD-8B83-4CB8-9FDD-F3E1E40FBF78}"/>
              </a:ext>
            </a:extLst>
          </p:cNvPr>
          <p:cNvSpPr txBox="1"/>
          <p:nvPr/>
        </p:nvSpPr>
        <p:spPr>
          <a:xfrm>
            <a:off x="203200" y="922985"/>
            <a:ext cx="3041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Discrete, joint RVs: conditional + </a:t>
            </a:r>
            <a:r>
              <a:rPr lang="en-US" sz="1200" b="1" dirty="0">
                <a:solidFill>
                  <a:srgbClr val="FF0000"/>
                </a:solidFill>
              </a:rPr>
              <a:t>expectation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051108-6375-4177-867C-836A06213E54}"/>
              </a:ext>
            </a:extLst>
          </p:cNvPr>
          <p:cNvGrpSpPr/>
          <p:nvPr/>
        </p:nvGrpSpPr>
        <p:grpSpPr>
          <a:xfrm>
            <a:off x="6391275" y="1337169"/>
            <a:ext cx="5182658" cy="3262100"/>
            <a:chOff x="6391275" y="1337169"/>
            <a:chExt cx="5182658" cy="32621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238A35-4995-465B-99EB-646A0A80B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1275" y="1337169"/>
              <a:ext cx="5182658" cy="261342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28E01B-805E-4496-AA63-40EDCEE0B204}"/>
                </a:ext>
              </a:extLst>
            </p:cNvPr>
            <p:cNvSpPr txBox="1"/>
            <p:nvPr/>
          </p:nvSpPr>
          <p:spPr>
            <a:xfrm>
              <a:off x="6583680" y="4229937"/>
              <a:ext cx="2051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5"/>
                </a:rPr>
                <a:t>Answer Linked Here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CA7F4F4-3F49-43AC-85E8-FF6BC8021748}"/>
              </a:ext>
            </a:extLst>
          </p:cNvPr>
          <p:cNvSpPr txBox="1"/>
          <p:nvPr/>
        </p:nvSpPr>
        <p:spPr>
          <a:xfrm>
            <a:off x="6391275" y="922985"/>
            <a:ext cx="3256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Continuous, joint RVs: conditional + </a:t>
            </a:r>
            <a:r>
              <a:rPr lang="en-US" sz="1200" b="1" dirty="0">
                <a:solidFill>
                  <a:srgbClr val="FF0000"/>
                </a:solidFill>
              </a:rPr>
              <a:t>expectation</a:t>
            </a:r>
          </a:p>
        </p:txBody>
      </p:sp>
    </p:spTree>
    <p:extLst>
      <p:ext uri="{BB962C8B-B14F-4D97-AF65-F5344CB8AC3E}">
        <p14:creationId xmlns:p14="http://schemas.microsoft.com/office/powerpoint/2010/main" val="1197785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FA60F4-15E4-464B-B7C7-AE4CA92C10FD}"/>
              </a:ext>
            </a:extLst>
          </p:cNvPr>
          <p:cNvSpPr txBox="1"/>
          <p:nvPr/>
        </p:nvSpPr>
        <p:spPr>
          <a:xfrm>
            <a:off x="203200" y="4164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Lecture Slides Summary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B7FCD-8B83-4CB8-9FDD-F3E1E40FBF78}"/>
              </a:ext>
            </a:extLst>
          </p:cNvPr>
          <p:cNvSpPr txBox="1"/>
          <p:nvPr/>
        </p:nvSpPr>
        <p:spPr>
          <a:xfrm>
            <a:off x="203200" y="922985"/>
            <a:ext cx="2075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Correlation Example, Discrete</a:t>
            </a:r>
            <a:endParaRPr lang="en-US" sz="1200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A3A0B7D-7BA0-494A-A170-9AE82EBF6FD4}"/>
              </a:ext>
            </a:extLst>
          </p:cNvPr>
          <p:cNvGrpSpPr/>
          <p:nvPr/>
        </p:nvGrpSpPr>
        <p:grpSpPr>
          <a:xfrm>
            <a:off x="203199" y="1337169"/>
            <a:ext cx="4597401" cy="5288830"/>
            <a:chOff x="203199" y="1337169"/>
            <a:chExt cx="4597401" cy="52888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9D0339-876B-4C60-9CFB-43D178B02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199" y="1337169"/>
              <a:ext cx="4377267" cy="20637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94B619-A5CD-497A-B7CC-4A161703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575" y="3762487"/>
              <a:ext cx="4493025" cy="286351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D0A379-AEEA-43AE-9748-110EF8F45EAE}"/>
              </a:ext>
            </a:extLst>
          </p:cNvPr>
          <p:cNvGrpSpPr/>
          <p:nvPr/>
        </p:nvGrpSpPr>
        <p:grpSpPr>
          <a:xfrm>
            <a:off x="6025981" y="601134"/>
            <a:ext cx="5632619" cy="5951998"/>
            <a:chOff x="5475647" y="416468"/>
            <a:chExt cx="5632619" cy="59519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8A670A2-868C-4534-8A53-DCCBCE7BE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5647" y="416468"/>
              <a:ext cx="4684353" cy="236669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E25D4AA-F813-4AF0-9A6C-DBA10C8D7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68999" y="3113777"/>
              <a:ext cx="5139267" cy="325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094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DB46BC9-62C7-4FB1-8B15-AF03EA9682B5}"/>
              </a:ext>
            </a:extLst>
          </p:cNvPr>
          <p:cNvGrpSpPr/>
          <p:nvPr/>
        </p:nvGrpSpPr>
        <p:grpSpPr>
          <a:xfrm>
            <a:off x="154306" y="409847"/>
            <a:ext cx="4983752" cy="4075067"/>
            <a:chOff x="319768" y="409847"/>
            <a:chExt cx="5549809" cy="47056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55604C4-3B82-44DE-BF69-00A40ACE343A}"/>
                </a:ext>
              </a:extLst>
            </p:cNvPr>
            <p:cNvGrpSpPr/>
            <p:nvPr/>
          </p:nvGrpSpPr>
          <p:grpSpPr>
            <a:xfrm>
              <a:off x="319768" y="409847"/>
              <a:ext cx="5549809" cy="4101193"/>
              <a:chOff x="885825" y="819150"/>
              <a:chExt cx="5964555" cy="450080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2CB2B06-A0E3-43CB-97F5-FE9944B24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5825" y="819150"/>
                <a:ext cx="5964555" cy="200772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D6A557F-0185-426B-839B-ABDFAEFD7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0603" y="2916555"/>
                <a:ext cx="5336858" cy="2403401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72EB3-8B15-42FD-A026-D46CFA8AD097}"/>
                </a:ext>
              </a:extLst>
            </p:cNvPr>
            <p:cNvSpPr txBox="1"/>
            <p:nvPr/>
          </p:nvSpPr>
          <p:spPr>
            <a:xfrm>
              <a:off x="435870" y="4746171"/>
              <a:ext cx="2051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4"/>
                </a:rPr>
                <a:t>Answer Linked Here</a:t>
              </a:r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5564F8-B24D-49E3-811A-5915A569462E}"/>
              </a:ext>
            </a:extLst>
          </p:cNvPr>
          <p:cNvGrpSpPr/>
          <p:nvPr/>
        </p:nvGrpSpPr>
        <p:grpSpPr>
          <a:xfrm>
            <a:off x="6827520" y="409847"/>
            <a:ext cx="4755290" cy="2594610"/>
            <a:chOff x="6174379" y="409847"/>
            <a:chExt cx="5408431" cy="2902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6CCD89-E60A-417A-8360-DD2C606D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4379" y="409847"/>
              <a:ext cx="5408431" cy="222819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574FB4-AA3A-4045-B1C0-57CEC4D22F12}"/>
                </a:ext>
              </a:extLst>
            </p:cNvPr>
            <p:cNvSpPr txBox="1"/>
            <p:nvPr/>
          </p:nvSpPr>
          <p:spPr>
            <a:xfrm>
              <a:off x="6278880" y="2943497"/>
              <a:ext cx="2104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hlinkClick r:id="rId6"/>
                </a:rPr>
                <a:t>Answer Linked Here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924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36681</TotalTime>
  <Words>708</Words>
  <Application>Microsoft Office PowerPoint</Application>
  <PresentationFormat>Widescreen</PresentationFormat>
  <Paragraphs>389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Pinzhi Zhang</dc:creator>
  <cp:lastModifiedBy>Pinzhi Zhang</cp:lastModifiedBy>
  <cp:revision>264</cp:revision>
  <dcterms:created xsi:type="dcterms:W3CDTF">2020-08-15T18:23:04Z</dcterms:created>
  <dcterms:modified xsi:type="dcterms:W3CDTF">2021-09-17T14:10:25Z</dcterms:modified>
</cp:coreProperties>
</file>